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72" r:id="rId1"/>
  </p:sldMasterIdLst>
  <p:notesMasterIdLst>
    <p:notesMasterId r:id="rId21"/>
  </p:notesMasterIdLst>
  <p:sldIdLst>
    <p:sldId id="320" r:id="rId2"/>
    <p:sldId id="357" r:id="rId3"/>
    <p:sldId id="327" r:id="rId4"/>
    <p:sldId id="358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</p:sldIdLst>
  <p:sldSz cx="12192000" cy="6858000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5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-788" y="-7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7E4DF-EBCB-451B-9841-5FD358521471}" type="doc">
      <dgm:prSet loTypeId="urn:microsoft.com/office/officeart/2005/8/layout/hList7#2" loCatId="list" qsTypeId="urn:microsoft.com/office/officeart/2005/8/quickstyle/simple1#1" qsCatId="simple" csTypeId="urn:microsoft.com/office/officeart/2005/8/colors/colorful3" csCatId="colorful" phldr="1"/>
      <dgm:spPr/>
    </dgm:pt>
    <dgm:pt modelId="{C8F5AA5B-C4A1-4F9B-866C-BD8FC571B83B}">
      <dgm:prSet phldrT="[文本]" custT="1"/>
      <dgm:spPr/>
      <dgm:t>
        <a:bodyPr/>
        <a:lstStyle/>
        <a:p>
          <a:endParaRPr lang="en-US" altLang="zh-CN" sz="1600" dirty="0" smtClean="0"/>
        </a:p>
        <a:p>
          <a:r>
            <a:rPr lang="en-US" altLang="zh-CN" sz="1800" b="1" dirty="0" err="1" smtClean="0">
              <a:solidFill>
                <a:schemeClr val="tx1"/>
              </a:solidFill>
            </a:rPr>
            <a:t>TumbleBook</a:t>
          </a:r>
          <a:endParaRPr lang="en-US" altLang="zh-CN" sz="1800" b="1" dirty="0" smtClean="0">
            <a:solidFill>
              <a:schemeClr val="tx1"/>
            </a:solidFill>
          </a:endParaRPr>
        </a:p>
        <a:p>
          <a:r>
            <a:rPr lang="en-US" altLang="zh-CN" sz="1800" b="1" dirty="0" smtClean="0">
              <a:solidFill>
                <a:schemeClr val="tx1"/>
              </a:solidFill>
            </a:rPr>
            <a:t>Library</a:t>
          </a:r>
        </a:p>
        <a:p>
          <a:r>
            <a:rPr lang="zh-TW" altLang="en-US" sz="1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動畫繪本電子書</a:t>
          </a:r>
          <a:r>
            <a:rPr lang="en-US" altLang="zh-TW" sz="1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親子共讀最適合 </a:t>
          </a:r>
          <a:endParaRPr lang="zh-CN" altLang="en-US" sz="16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4CF62E4-F34D-4100-8B7F-12F27397092B}" type="parTrans" cxnId="{E8936071-9407-4CEB-89A1-AC8D880AEE5C}">
      <dgm:prSet/>
      <dgm:spPr/>
      <dgm:t>
        <a:bodyPr/>
        <a:lstStyle/>
        <a:p>
          <a:endParaRPr lang="zh-CN" altLang="en-US"/>
        </a:p>
      </dgm:t>
    </dgm:pt>
    <dgm:pt modelId="{248F8290-A300-4C68-B20E-0C3F6CD6C9A5}" type="sibTrans" cxnId="{E8936071-9407-4CEB-89A1-AC8D880AEE5C}">
      <dgm:prSet/>
      <dgm:spPr/>
      <dgm:t>
        <a:bodyPr/>
        <a:lstStyle/>
        <a:p>
          <a:endParaRPr lang="zh-CN" altLang="en-US"/>
        </a:p>
      </dgm:t>
    </dgm:pt>
    <dgm:pt modelId="{9F299130-3172-4532-B830-0777D413FB75}" type="pres">
      <dgm:prSet presAssocID="{8457E4DF-EBCB-451B-9841-5FD358521471}" presName="Name0" presStyleCnt="0">
        <dgm:presLayoutVars>
          <dgm:dir/>
          <dgm:resizeHandles val="exact"/>
        </dgm:presLayoutVars>
      </dgm:prSet>
      <dgm:spPr/>
    </dgm:pt>
    <dgm:pt modelId="{38826B2D-AE4B-4F8F-9BDF-64E9BBE142A2}" type="pres">
      <dgm:prSet presAssocID="{8457E4DF-EBCB-451B-9841-5FD358521471}" presName="fgShape" presStyleLbl="fgShp" presStyleIdx="0" presStyleCnt="1" custScaleY="40789" custLinFactNeighborX="-290" custLinFactNeighborY="45903"/>
      <dgm:spPr>
        <a:prstGeom prst="rightArrow">
          <a:avLst/>
        </a:prstGeom>
      </dgm:spPr>
    </dgm:pt>
    <dgm:pt modelId="{EDFB0153-05D5-4AFF-84AD-00B319BDB94A}" type="pres">
      <dgm:prSet presAssocID="{8457E4DF-EBCB-451B-9841-5FD358521471}" presName="linComp" presStyleCnt="0"/>
      <dgm:spPr/>
    </dgm:pt>
    <dgm:pt modelId="{B33452AF-4E27-482B-BB5C-562E0BA4F156}" type="pres">
      <dgm:prSet presAssocID="{C8F5AA5B-C4A1-4F9B-866C-BD8FC571B83B}" presName="compNode" presStyleCnt="0"/>
      <dgm:spPr/>
    </dgm:pt>
    <dgm:pt modelId="{5040E294-265B-41AC-8D54-E6E408F3AC72}" type="pres">
      <dgm:prSet presAssocID="{C8F5AA5B-C4A1-4F9B-866C-BD8FC571B83B}" presName="bkgdShape" presStyleLbl="node1" presStyleIdx="0" presStyleCnt="1" custLinFactNeighborX="12126"/>
      <dgm:spPr/>
      <dgm:t>
        <a:bodyPr/>
        <a:lstStyle/>
        <a:p>
          <a:endParaRPr lang="zh-CN" altLang="en-US"/>
        </a:p>
      </dgm:t>
    </dgm:pt>
    <dgm:pt modelId="{838E0CA0-97E8-4B59-A2CD-B4EAB54B8EFE}" type="pres">
      <dgm:prSet presAssocID="{C8F5AA5B-C4A1-4F9B-866C-BD8FC571B83B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B8D2A-5E29-49B9-9C1F-E0F897B9FA79}" type="pres">
      <dgm:prSet presAssocID="{C8F5AA5B-C4A1-4F9B-866C-BD8FC571B83B}" presName="invisiNode" presStyleLbl="node1" presStyleIdx="0" presStyleCnt="1"/>
      <dgm:spPr/>
    </dgm:pt>
    <dgm:pt modelId="{89CB243C-1F9B-4490-AA45-6F736278909D}" type="pres">
      <dgm:prSet presAssocID="{C8F5AA5B-C4A1-4F9B-866C-BD8FC571B83B}" presName="imagNode" presStyleLbl="fgImgPlace1" presStyleIdx="0" presStyleCnt="1" custLinFactX="-65380" custLinFactNeighborX="-100000" custLinFactNeighborY="-24275"/>
      <dgm:spPr>
        <a:blipFill>
          <a:blip xmlns:r="http://schemas.openxmlformats.org/officeDocument/2006/relationships" r:embed="rId1">
            <a:extLst/>
          </a:blip>
          <a:srcRect/>
          <a:stretch>
            <a:fillRect t="-2000" b="-2000"/>
          </a:stretch>
        </a:blipFill>
      </dgm:spPr>
    </dgm:pt>
  </dgm:ptLst>
  <dgm:cxnLst>
    <dgm:cxn modelId="{E8936071-9407-4CEB-89A1-AC8D880AEE5C}" srcId="{8457E4DF-EBCB-451B-9841-5FD358521471}" destId="{C8F5AA5B-C4A1-4F9B-866C-BD8FC571B83B}" srcOrd="0" destOrd="0" parTransId="{14CF62E4-F34D-4100-8B7F-12F27397092B}" sibTransId="{248F8290-A300-4C68-B20E-0C3F6CD6C9A5}"/>
    <dgm:cxn modelId="{45EA109D-4BE8-4432-937B-87C3D6B61064}" type="presOf" srcId="{C8F5AA5B-C4A1-4F9B-866C-BD8FC571B83B}" destId="{5040E294-265B-41AC-8D54-E6E408F3AC72}" srcOrd="0" destOrd="0" presId="urn:microsoft.com/office/officeart/2005/8/layout/hList7#2"/>
    <dgm:cxn modelId="{8DBFC5AF-370E-4FC8-921D-79F7EF44089B}" type="presOf" srcId="{8457E4DF-EBCB-451B-9841-5FD358521471}" destId="{9F299130-3172-4532-B830-0777D413FB75}" srcOrd="0" destOrd="0" presId="urn:microsoft.com/office/officeart/2005/8/layout/hList7#2"/>
    <dgm:cxn modelId="{80C73AD3-9667-4E3E-B7F2-8A2976F1E1C7}" type="presOf" srcId="{C8F5AA5B-C4A1-4F9B-866C-BD8FC571B83B}" destId="{838E0CA0-97E8-4B59-A2CD-B4EAB54B8EFE}" srcOrd="1" destOrd="0" presId="urn:microsoft.com/office/officeart/2005/8/layout/hList7#2"/>
    <dgm:cxn modelId="{ECB1AC9D-0173-4920-828B-28B5FC4E1459}" type="presParOf" srcId="{9F299130-3172-4532-B830-0777D413FB75}" destId="{38826B2D-AE4B-4F8F-9BDF-64E9BBE142A2}" srcOrd="0" destOrd="0" presId="urn:microsoft.com/office/officeart/2005/8/layout/hList7#2"/>
    <dgm:cxn modelId="{288D4328-D794-4D30-965B-04D34267FC97}" type="presParOf" srcId="{9F299130-3172-4532-B830-0777D413FB75}" destId="{EDFB0153-05D5-4AFF-84AD-00B319BDB94A}" srcOrd="1" destOrd="0" presId="urn:microsoft.com/office/officeart/2005/8/layout/hList7#2"/>
    <dgm:cxn modelId="{3E00A6B8-9877-4F87-93F5-1F3631EBB486}" type="presParOf" srcId="{EDFB0153-05D5-4AFF-84AD-00B319BDB94A}" destId="{B33452AF-4E27-482B-BB5C-562E0BA4F156}" srcOrd="0" destOrd="0" presId="urn:microsoft.com/office/officeart/2005/8/layout/hList7#2"/>
    <dgm:cxn modelId="{4F913BE9-F8EE-4E84-BD63-91B47266B107}" type="presParOf" srcId="{B33452AF-4E27-482B-BB5C-562E0BA4F156}" destId="{5040E294-265B-41AC-8D54-E6E408F3AC72}" srcOrd="0" destOrd="0" presId="urn:microsoft.com/office/officeart/2005/8/layout/hList7#2"/>
    <dgm:cxn modelId="{93085A1B-918F-4814-B7A1-545FBF16F866}" type="presParOf" srcId="{B33452AF-4E27-482B-BB5C-562E0BA4F156}" destId="{838E0CA0-97E8-4B59-A2CD-B4EAB54B8EFE}" srcOrd="1" destOrd="0" presId="urn:microsoft.com/office/officeart/2005/8/layout/hList7#2"/>
    <dgm:cxn modelId="{61C99EB3-C2CF-4106-8669-DEF7C0931642}" type="presParOf" srcId="{B33452AF-4E27-482B-BB5C-562E0BA4F156}" destId="{ACCB8D2A-5E29-49B9-9C1F-E0F897B9FA79}" srcOrd="2" destOrd="0" presId="urn:microsoft.com/office/officeart/2005/8/layout/hList7#2"/>
    <dgm:cxn modelId="{5642A7A6-C243-411D-B536-EF02B8E13F52}" type="presParOf" srcId="{B33452AF-4E27-482B-BB5C-562E0BA4F156}" destId="{89CB243C-1F9B-4490-AA45-6F736278909D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0E294-265B-41AC-8D54-E6E408F3AC72}">
      <dsp:nvSpPr>
        <dsp:cNvPr id="0" name=""/>
        <dsp:cNvSpPr/>
      </dsp:nvSpPr>
      <dsp:spPr>
        <a:xfrm>
          <a:off x="0" y="0"/>
          <a:ext cx="2540923" cy="28334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err="1" smtClean="0">
              <a:solidFill>
                <a:schemeClr val="tx1"/>
              </a:solidFill>
            </a:rPr>
            <a:t>TumbleBook</a:t>
          </a:r>
          <a:endParaRPr lang="en-US" altLang="zh-CN" sz="18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chemeClr val="tx1"/>
              </a:solidFill>
            </a:rPr>
            <a:t>Library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動畫繪本電子書</a:t>
          </a:r>
          <a:r>
            <a:rPr lang="en-US" altLang="zh-TW" sz="1600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1600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1600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親子共讀最適合 </a:t>
          </a:r>
          <a:endParaRPr lang="zh-CN" altLang="en-US" sz="1600" kern="120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133395"/>
        <a:ext cx="2540923" cy="1133395"/>
      </dsp:txXfrm>
    </dsp:sp>
    <dsp:sp modelId="{89CB243C-1F9B-4490-AA45-6F736278909D}">
      <dsp:nvSpPr>
        <dsp:cNvPr id="0" name=""/>
        <dsp:cNvSpPr/>
      </dsp:nvSpPr>
      <dsp:spPr>
        <a:xfrm>
          <a:off x="0" y="0"/>
          <a:ext cx="943551" cy="943551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26B2D-AE4B-4F8F-9BDF-64E9BBE142A2}">
      <dsp:nvSpPr>
        <dsp:cNvPr id="0" name=""/>
        <dsp:cNvSpPr/>
      </dsp:nvSpPr>
      <dsp:spPr>
        <a:xfrm>
          <a:off x="94857" y="2587719"/>
          <a:ext cx="2337649" cy="17336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903" name="页眉占位符 105190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4" name="日期占位符 1051903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fld id="{566ABCEB-ACFC-4714-9973-3DA970169C29}" type="datetime1">
              <a:rPr lang="en-US" altLang="en-US" sz="1200"/>
              <a:pPr lvl="0" algn="r" eaLnBrk="1" latinLnBrk="1" hangingPunct="1"/>
              <a:t>7/13/2020</a:t>
            </a:fld>
            <a:endParaRPr lang="en-US" altLang="en-US" sz="1200"/>
          </a:p>
        </p:txBody>
      </p:sp>
      <p:sp>
        <p:nvSpPr>
          <p:cNvPr id="1051905" name="幻灯片图像占位符 1051904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51906" name="备注占位符 1051905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1907" name="页脚占位符 1051906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en-US" altLang="en-US" sz="1200"/>
          </a:p>
        </p:txBody>
      </p:sp>
      <p:sp>
        <p:nvSpPr>
          <p:cNvPr id="1051908" name="灯片编号占位符 1051907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  <a:pPr lvl="0" algn="r" eaLnBrk="1" latinLnBrk="1" hangingPunct="1"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2717068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ea typeface="宋体" pitchFamily="2" charset="-122"/>
        <a:sym typeface="Calibri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5" name="幻灯片图像占位符 10493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9306" name="备注占位符 1049305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 eaLnBrk="1" latinLnBrk="1" hangingPunct="1"/>
            <a:r>
              <a:rPr lang="en-US" altLang="zh-CN"/>
              <a:t>https://pixabay.com/zh/photos/download/teddy-bear-620761_1280.jpg?attachment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https://pixabay.com/zh/photos/download/doll-200759_1280.jpg?attachment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https://pixabay.com/zh/photos/download/teddy-164932_1280.jpg?attachment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https://pixabay.com/zh/photos/download/sheep-719487_1280.jpg?attachment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https://pixabay.com/zh/photos/download/luigi-559832_1280.jpg?attachment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https://pixabay.com/zh/photos/download/love-275290_1280.jpg?attachment</a:t>
            </a:r>
          </a:p>
          <a:p>
            <a:pPr lvl="0" eaLnBrk="1" latinLnBrk="1" hangingPunct="1"/>
            <a:r>
              <a:rPr lang="en-US" altLang="zh-CN"/>
              <a:t>https://pixabay.com/zh/photos/download/warrior-498250_1280.jpg?attachment</a:t>
            </a:r>
          </a:p>
          <a:p>
            <a:pPr lvl="0" eaLnBrk="1" latinLnBrk="1" hangingPunct="1"/>
            <a:endParaRPr lang="zh-CN" altLang="en-US"/>
          </a:p>
        </p:txBody>
      </p:sp>
      <p:sp>
        <p:nvSpPr>
          <p:cNvPr id="1049307" name="文本框 1049306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en-US" altLang="en-US" sz="1200"/>
              <a:pPr lvl="0" algn="r" eaLnBrk="1" latin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645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A5A67-1064-4098-B503-2F82790AA42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26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5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4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8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7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0109"/>
            <a:ext cx="10972800" cy="512605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1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8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5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5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5185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4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5184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5184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5184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3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37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5183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8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5184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18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048575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1048576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104857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</a:rPr>
              <a:pPr lvl="0" eaLnBrk="1" latinLnBrk="1" hangingPunct="1"/>
              <a:t>7/13/2020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79" name="页脚占位符 104857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48580" name="灯片编号占位符 104857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8" r:id="rId13"/>
  </p:sldLayoutIdLst>
  <p:hf sldNum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25" y="3273425"/>
            <a:ext cx="9172575" cy="33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图片 2097152"/>
          <p:cNvPicPr>
            <a:picLocks/>
          </p:cNvPicPr>
          <p:nvPr/>
        </p:nvPicPr>
        <p:blipFill>
          <a:blip r:embed="rId3"/>
          <a:srcRect r="25722"/>
          <a:stretch>
            <a:fillRect/>
          </a:stretch>
        </p:blipFill>
        <p:spPr>
          <a:xfrm>
            <a:off x="10761662" y="5462587"/>
            <a:ext cx="1687512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图片 2097153"/>
          <p:cNvPicPr>
            <a:picLocks/>
          </p:cNvPicPr>
          <p:nvPr/>
        </p:nvPicPr>
        <p:blipFill>
          <a:blip r:embed="rId3"/>
          <a:srcRect l="35881"/>
          <a:stretch>
            <a:fillRect/>
          </a:stretch>
        </p:blipFill>
        <p:spPr>
          <a:xfrm>
            <a:off x="-74612" y="5462587"/>
            <a:ext cx="1457325" cy="11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图片 209715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66075" y="3021012"/>
            <a:ext cx="3640137" cy="18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2" name="任意多边形 1048581"/>
          <p:cNvSpPr/>
          <p:nvPr/>
        </p:nvSpPr>
        <p:spPr bwMode="auto">
          <a:xfrm rot="20785646">
            <a:off x="9205912" y="1838325"/>
            <a:ext cx="793750" cy="458787"/>
          </a:xfrm>
          <a:custGeom>
            <a:avLst/>
            <a:gdLst/>
            <a:ahLst/>
            <a:cxnLst/>
            <a:rect l="0" t="0" r="0" b="0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</a:path>
            </a:pathLst>
          </a:custGeom>
          <a:solidFill>
            <a:schemeClr val="dk1">
              <a:alpha val="100000"/>
            </a:schemeClr>
          </a:solidFill>
          <a:ln>
            <a:noFill/>
          </a:ln>
        </p:spPr>
      </p:sp>
      <p:sp>
        <p:nvSpPr>
          <p:cNvPr id="1048583" name="任意多边形 1048582"/>
          <p:cNvSpPr/>
          <p:nvPr/>
        </p:nvSpPr>
        <p:spPr>
          <a:xfrm>
            <a:off x="2414587" y="1747837"/>
            <a:ext cx="6708775" cy="465137"/>
          </a:xfrm>
          <a:custGeom>
            <a:avLst/>
            <a:gdLst/>
            <a:ahLst/>
            <a:cxnLst/>
            <a:rect l="0" t="0" r="0" b="0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dash"/>
            <a:round/>
          </a:ln>
        </p:spPr>
      </p:sp>
      <p:pic>
        <p:nvPicPr>
          <p:cNvPr id="10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62" y="344266"/>
            <a:ext cx="4807622" cy="172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1601441" y="2212974"/>
            <a:ext cx="7618371" cy="104542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TW" altLang="en-US" sz="5000" b="1" dirty="0" smtClean="0">
                <a:solidFill>
                  <a:srgbClr val="0070C0"/>
                </a:solidFill>
              </a:rPr>
              <a:t>互動英文電子書</a:t>
            </a:r>
            <a:endParaRPr lang="zh-TW" altLang="en-US" sz="5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命名 -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244600"/>
            <a:ext cx="11577311" cy="470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328166" y="4005064"/>
            <a:ext cx="994644" cy="64807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5595837" y="5245224"/>
            <a:ext cx="692185" cy="704056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239350" y="4725143"/>
            <a:ext cx="1083460" cy="720081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4759130" y="5302573"/>
            <a:ext cx="704849" cy="4762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6457320" y="5245225"/>
            <a:ext cx="823584" cy="590946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239350" y="2523565"/>
            <a:ext cx="884601" cy="1337484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6" name="文字方塊 37"/>
          <p:cNvSpPr txBox="1">
            <a:spLocks noChangeArrowheads="1"/>
          </p:cNvSpPr>
          <p:nvPr/>
        </p:nvSpPr>
        <p:spPr bwMode="auto">
          <a:xfrm>
            <a:off x="1364730" y="4799111"/>
            <a:ext cx="89534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輔助</a:t>
            </a:r>
            <a:endParaRPr kumimoji="0" lang="en-US" altLang="zh-TW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工具</a:t>
            </a:r>
          </a:p>
        </p:txBody>
      </p:sp>
      <p:sp>
        <p:nvSpPr>
          <p:cNvPr id="24587" name="文字方塊 38"/>
          <p:cNvSpPr txBox="1">
            <a:spLocks noChangeArrowheads="1"/>
          </p:cNvSpPr>
          <p:nvPr/>
        </p:nvSpPr>
        <p:spPr bwMode="auto">
          <a:xfrm>
            <a:off x="5595836" y="6009892"/>
            <a:ext cx="86148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暫停</a:t>
            </a:r>
            <a:endParaRPr kumimoji="0" lang="en-US" altLang="zh-TW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8" name="文字方塊 39"/>
          <p:cNvSpPr txBox="1">
            <a:spLocks noChangeArrowheads="1"/>
          </p:cNvSpPr>
          <p:nvPr/>
        </p:nvSpPr>
        <p:spPr bwMode="auto">
          <a:xfrm>
            <a:off x="4175787" y="6009893"/>
            <a:ext cx="12911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前一段</a:t>
            </a:r>
            <a:endParaRPr kumimoji="0" lang="en-US" altLang="zh-TW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9" name="文字方塊 40"/>
          <p:cNvSpPr txBox="1">
            <a:spLocks noChangeArrowheads="1"/>
          </p:cNvSpPr>
          <p:nvPr/>
        </p:nvSpPr>
        <p:spPr bwMode="auto">
          <a:xfrm>
            <a:off x="6635321" y="5981948"/>
            <a:ext cx="12911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下一段</a:t>
            </a:r>
            <a:endParaRPr kumimoji="0" lang="en-US" altLang="zh-TW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90" name="文字方塊 41"/>
          <p:cNvSpPr txBox="1">
            <a:spLocks noChangeArrowheads="1"/>
          </p:cNvSpPr>
          <p:nvPr/>
        </p:nvSpPr>
        <p:spPr bwMode="auto">
          <a:xfrm>
            <a:off x="1123951" y="2622931"/>
            <a:ext cx="16171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自動翻頁 </a:t>
            </a:r>
          </a:p>
        </p:txBody>
      </p:sp>
      <p:sp>
        <p:nvSpPr>
          <p:cNvPr id="24591" name="文字方塊 43"/>
          <p:cNvSpPr txBox="1">
            <a:spLocks noChangeArrowheads="1"/>
          </p:cNvSpPr>
          <p:nvPr/>
        </p:nvSpPr>
        <p:spPr bwMode="auto">
          <a:xfrm>
            <a:off x="1116542" y="3299309"/>
            <a:ext cx="16319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手動翻頁 </a:t>
            </a:r>
          </a:p>
        </p:txBody>
      </p:sp>
      <p:sp>
        <p:nvSpPr>
          <p:cNvPr id="24592" name="文字方塊 44"/>
          <p:cNvSpPr txBox="1">
            <a:spLocks noChangeArrowheads="1"/>
          </p:cNvSpPr>
          <p:nvPr/>
        </p:nvSpPr>
        <p:spPr bwMode="auto">
          <a:xfrm>
            <a:off x="1398444" y="4144157"/>
            <a:ext cx="9440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靜音</a:t>
            </a:r>
            <a:endParaRPr kumimoji="0" lang="en-US" altLang="zh-TW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609599" y="142853"/>
            <a:ext cx="10492409" cy="765347"/>
          </a:xfrm>
        </p:spPr>
        <p:txBody>
          <a:bodyPr>
            <a:no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閱讀電子書</a:t>
            </a:r>
            <a:r>
              <a:rPr lang="en-US" altLang="zh-TW" sz="4600" b="1" dirty="0">
                <a:solidFill>
                  <a:srgbClr val="0070C0"/>
                </a:solidFill>
              </a:rPr>
              <a:t>(</a:t>
            </a:r>
            <a:r>
              <a:rPr lang="zh-TW" altLang="en-US" sz="4600" b="1" dirty="0">
                <a:solidFill>
                  <a:srgbClr val="0070C0"/>
                </a:solidFill>
              </a:rPr>
              <a:t>新版呈現畫面</a:t>
            </a:r>
            <a:r>
              <a:rPr lang="en-US" altLang="zh-TW" sz="4600" b="1" dirty="0">
                <a:solidFill>
                  <a:srgbClr val="0070C0"/>
                </a:solidFill>
              </a:rPr>
              <a:t>)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1"/>
    </mc:Choice>
    <mc:Fallback xmlns="">
      <p:transition spd="slow" advTm="106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487475"/>
            <a:ext cx="11425269" cy="497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431372" y="1420072"/>
            <a:ext cx="588433" cy="39687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11268208" y="1464629"/>
            <a:ext cx="588433" cy="39687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588433" y="5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閱讀圖</a:t>
            </a:r>
            <a:r>
              <a:rPr lang="zh-TW" altLang="en-US" sz="4600" b="1" dirty="0">
                <a:solidFill>
                  <a:srgbClr val="0070C0"/>
                </a:solidFill>
              </a:rPr>
              <a:t>文</a:t>
            </a:r>
            <a:r>
              <a:rPr lang="zh-TW" altLang="en-US" sz="4600" b="1" dirty="0">
                <a:solidFill>
                  <a:srgbClr val="0070C0"/>
                </a:solidFill>
              </a:rPr>
              <a:t>作品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073983" y="1455517"/>
            <a:ext cx="994503" cy="207548"/>
          </a:xfrm>
          <a:prstGeom prst="roundRect">
            <a:avLst>
              <a:gd name="adj" fmla="val 892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314574" y="1462485"/>
            <a:ext cx="1093127" cy="190500"/>
          </a:xfrm>
          <a:prstGeom prst="roundRect">
            <a:avLst>
              <a:gd name="adj" fmla="val 892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23"/>
          <p:cNvSpPr txBox="1">
            <a:spLocks noChangeArrowheads="1"/>
          </p:cNvSpPr>
          <p:nvPr/>
        </p:nvSpPr>
        <p:spPr bwMode="auto">
          <a:xfrm>
            <a:off x="1" y="1032770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前一頁</a:t>
            </a:r>
          </a:p>
        </p:txBody>
      </p:sp>
      <p:sp>
        <p:nvSpPr>
          <p:cNvPr id="11" name="文字方塊 34"/>
          <p:cNvSpPr txBox="1">
            <a:spLocks noChangeArrowheads="1"/>
          </p:cNvSpPr>
          <p:nvPr/>
        </p:nvSpPr>
        <p:spPr bwMode="auto">
          <a:xfrm>
            <a:off x="1073983" y="1018036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章節選擇</a:t>
            </a:r>
            <a:endParaRPr kumimoji="0" lang="zh-TW" altLang="en-US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34"/>
          <p:cNvSpPr txBox="1">
            <a:spLocks noChangeArrowheads="1"/>
          </p:cNvSpPr>
          <p:nvPr/>
        </p:nvSpPr>
        <p:spPr bwMode="auto">
          <a:xfrm>
            <a:off x="2551311" y="1014273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頁數</a:t>
            </a:r>
            <a:r>
              <a:rPr kumimoji="0" lang="zh-TW" altLang="en-US" sz="1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endParaRPr kumimoji="0" lang="zh-TW" altLang="en-US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24"/>
          <p:cNvSpPr txBox="1">
            <a:spLocks noChangeArrowheads="1"/>
          </p:cNvSpPr>
          <p:nvPr/>
        </p:nvSpPr>
        <p:spPr bwMode="auto">
          <a:xfrm>
            <a:off x="10732324" y="100440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下一頁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5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5"/>
    </mc:Choice>
    <mc:Fallback xmlns="">
      <p:transition spd="slow" advTm="2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 animBg="1"/>
      <p:bldP spid="2" grpId="0" animBg="1"/>
      <p:bldP spid="22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1278468" y="5453064"/>
            <a:ext cx="588433" cy="39687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8477252" y="5453064"/>
            <a:ext cx="588433" cy="396875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588433" y="5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閱讀</a:t>
            </a:r>
            <a:r>
              <a:rPr lang="zh-TW" altLang="zh-TW" sz="4600" b="1" dirty="0">
                <a:solidFill>
                  <a:srgbClr val="0070C0"/>
                </a:solidFill>
              </a:rPr>
              <a:t>影片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未命名 -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396266"/>
            <a:ext cx="11749535" cy="485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039884" y="5021183"/>
            <a:ext cx="5056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線上閱讀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加入我的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最愛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僅限當次使用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02496" y="5453062"/>
            <a:ext cx="1557067" cy="323166"/>
          </a:xfrm>
          <a:prstGeom prst="roundRect">
            <a:avLst>
              <a:gd name="adj" fmla="val 842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913176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804"/>
    </mc:Choice>
    <mc:Fallback xmlns="">
      <p:transition spd="slow" advTm="14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588433" y="5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  <a:ea typeface="新細明體" charset="-120"/>
            </a:endParaRP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閱讀</a:t>
            </a:r>
            <a:r>
              <a:rPr lang="zh-TW" altLang="zh-TW" sz="4600" b="1" dirty="0">
                <a:solidFill>
                  <a:srgbClr val="0070C0"/>
                </a:solidFill>
              </a:rPr>
              <a:t>影片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未命名 -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1124745"/>
            <a:ext cx="10849205" cy="52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728182" y="5157192"/>
            <a:ext cx="590551" cy="432048"/>
          </a:xfrm>
          <a:prstGeom prst="roundRect">
            <a:avLst>
              <a:gd name="adj" fmla="val 842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14189" y="5958808"/>
            <a:ext cx="249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全螢幕模式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7"/>
    </mc:Choice>
    <mc:Fallback xmlns="">
      <p:transition spd="slow" advTm="10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群組 7"/>
          <p:cNvGrpSpPr>
            <a:grpSpLocks/>
          </p:cNvGrpSpPr>
          <p:nvPr/>
        </p:nvGrpSpPr>
        <p:grpSpPr bwMode="auto">
          <a:xfrm>
            <a:off x="1263651" y="1844676"/>
            <a:ext cx="8989871" cy="3959253"/>
            <a:chOff x="971600" y="1725947"/>
            <a:chExt cx="6742291" cy="3959558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44565"/>
              <a:ext cx="143827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986" y="1751246"/>
              <a:ext cx="143827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666" y="1725947"/>
              <a:ext cx="14192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440" y="3892157"/>
              <a:ext cx="14478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367" y="1741721"/>
              <a:ext cx="142875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496" y="3906445"/>
              <a:ext cx="139065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411" y="3862956"/>
              <a:ext cx="14097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文字方塊 2"/>
            <p:cNvSpPr txBox="1">
              <a:spLocks noChangeArrowheads="1"/>
            </p:cNvSpPr>
            <p:nvPr/>
          </p:nvSpPr>
          <p:spPr bwMode="auto">
            <a:xfrm>
              <a:off x="1257765" y="3182840"/>
              <a:ext cx="649446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ea typeface="新細明體" charset="-120"/>
                </a:rPr>
                <a:t>Puzzles</a:t>
              </a:r>
              <a:endParaRPr kumimoji="0" lang="zh-TW" altLang="en-US" sz="1800">
                <a:ea typeface="新細明體" charset="-120"/>
              </a:endParaRPr>
            </a:p>
          </p:txBody>
        </p:sp>
        <p:sp>
          <p:nvSpPr>
            <p:cNvPr id="26636" name="文字方塊 3"/>
            <p:cNvSpPr txBox="1">
              <a:spLocks noChangeArrowheads="1"/>
            </p:cNvSpPr>
            <p:nvPr/>
          </p:nvSpPr>
          <p:spPr bwMode="auto">
            <a:xfrm>
              <a:off x="2808428" y="3179996"/>
              <a:ext cx="972846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ea typeface="新細明體" charset="-120"/>
                </a:rPr>
                <a:t>Word Catch</a:t>
              </a:r>
              <a:endParaRPr kumimoji="0" lang="zh-TW" altLang="en-US" sz="1800">
                <a:ea typeface="新細明體" charset="-120"/>
              </a:endParaRPr>
            </a:p>
          </p:txBody>
        </p:sp>
        <p:sp>
          <p:nvSpPr>
            <p:cNvPr id="26637" name="文字方塊 4"/>
            <p:cNvSpPr txBox="1">
              <a:spLocks noChangeArrowheads="1"/>
            </p:cNvSpPr>
            <p:nvPr/>
          </p:nvSpPr>
          <p:spPr bwMode="auto">
            <a:xfrm>
              <a:off x="4556160" y="3154697"/>
              <a:ext cx="1394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ea typeface="新細明體" charset="-120"/>
                </a:rPr>
                <a:t>Spelling</a:t>
              </a:r>
              <a:endParaRPr kumimoji="0" lang="zh-TW" altLang="en-US" sz="1800">
                <a:ea typeface="新細明體" charset="-120"/>
              </a:endParaRPr>
            </a:p>
          </p:txBody>
        </p:sp>
        <p:sp>
          <p:nvSpPr>
            <p:cNvPr id="26638" name="文字方塊 5"/>
            <p:cNvSpPr txBox="1">
              <a:spLocks noChangeArrowheads="1"/>
            </p:cNvSpPr>
            <p:nvPr/>
          </p:nvSpPr>
          <p:spPr bwMode="auto">
            <a:xfrm>
              <a:off x="6217132" y="3154697"/>
              <a:ext cx="1197664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ea typeface="新細明體" charset="-120"/>
                </a:rPr>
                <a:t>Memory Game</a:t>
              </a:r>
              <a:endParaRPr kumimoji="0" lang="zh-TW" altLang="en-US" sz="1800">
                <a:ea typeface="新細明體" charset="-120"/>
              </a:endParaRPr>
            </a:p>
          </p:txBody>
        </p:sp>
        <p:sp>
          <p:nvSpPr>
            <p:cNvPr id="26639" name="文字方塊 6"/>
            <p:cNvSpPr txBox="1">
              <a:spLocks noChangeArrowheads="1"/>
            </p:cNvSpPr>
            <p:nvPr/>
          </p:nvSpPr>
          <p:spPr bwMode="auto">
            <a:xfrm>
              <a:off x="1232166" y="5305720"/>
              <a:ext cx="2095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ea typeface="新細明體" charset="-120"/>
                </a:rPr>
                <a:t>Match the Sentence</a:t>
              </a:r>
              <a:endParaRPr kumimoji="0" lang="zh-TW" altLang="en-US" sz="1800">
                <a:ea typeface="新細明體" charset="-120"/>
              </a:endParaRPr>
            </a:p>
          </p:txBody>
        </p:sp>
        <p:sp>
          <p:nvSpPr>
            <p:cNvPr id="26640" name="文字方塊 14"/>
            <p:cNvSpPr txBox="1">
              <a:spLocks noChangeArrowheads="1"/>
            </p:cNvSpPr>
            <p:nvPr/>
          </p:nvSpPr>
          <p:spPr bwMode="auto">
            <a:xfrm>
              <a:off x="3524897" y="5304218"/>
              <a:ext cx="1048588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ea typeface="新細明體" charset="-120"/>
                </a:rPr>
                <a:t>Word Search</a:t>
              </a:r>
              <a:endParaRPr kumimoji="0" lang="zh-TW" altLang="en-US" sz="1800">
                <a:ea typeface="新細明體" charset="-120"/>
              </a:endParaRPr>
            </a:p>
          </p:txBody>
        </p:sp>
        <p:sp>
          <p:nvSpPr>
            <p:cNvPr id="26641" name="文字方塊 15"/>
            <p:cNvSpPr txBox="1">
              <a:spLocks noChangeArrowheads="1"/>
            </p:cNvSpPr>
            <p:nvPr/>
          </p:nvSpPr>
          <p:spPr bwMode="auto">
            <a:xfrm>
              <a:off x="5333126" y="5316145"/>
              <a:ext cx="883881" cy="3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ea typeface="新細明體" charset="-120"/>
                </a:rPr>
                <a:t>Crossword</a:t>
              </a:r>
              <a:endParaRPr kumimoji="0" lang="zh-TW" altLang="en-US" sz="1800">
                <a:ea typeface="新細明體" charset="-120"/>
              </a:endParaRPr>
            </a:p>
          </p:txBody>
        </p:sp>
      </p:grp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寓教於樂小遊戲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3"/>
    </mc:Choice>
    <mc:Fallback xmlns="">
      <p:transition spd="slow" advTm="88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tumblegam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3151189"/>
            <a:ext cx="6379633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 descr="tumblegam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b="14767"/>
          <a:stretch>
            <a:fillRect/>
          </a:stretch>
        </p:blipFill>
        <p:spPr bwMode="auto">
          <a:xfrm>
            <a:off x="3827215" y="693975"/>
            <a:ext cx="7281333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右箭號圖說文字 1"/>
          <p:cNvSpPr/>
          <p:nvPr/>
        </p:nvSpPr>
        <p:spPr>
          <a:xfrm>
            <a:off x="624417" y="1035051"/>
            <a:ext cx="3189816" cy="14398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404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翻牌遊戲</a:t>
            </a:r>
            <a:endParaRPr kumimoji="0" lang="en-US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訓練你的記憶力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與熟悉單字</a:t>
            </a:r>
            <a:endParaRPr kumimoji="0" lang="zh-TW" altLang="en-US" dirty="0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304117" y="692150"/>
            <a:ext cx="2675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200" b="1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左箭號圖說文字 2"/>
          <p:cNvSpPr/>
          <p:nvPr/>
        </p:nvSpPr>
        <p:spPr>
          <a:xfrm>
            <a:off x="7037917" y="3716339"/>
            <a:ext cx="3570816" cy="13557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96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接氣球遊戲</a:t>
            </a:r>
            <a:endParaRPr kumimoji="0" lang="en-US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訓練相反字詞與反應能力</a:t>
            </a:r>
            <a:endParaRPr kumimoji="0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88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5"/>
    </mc:Choice>
    <mc:Fallback xmlns="">
      <p:transition spd="slow" advTm="1035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向右箭號圖說文字 1"/>
          <p:cNvSpPr/>
          <p:nvPr/>
        </p:nvSpPr>
        <p:spPr>
          <a:xfrm>
            <a:off x="800101" y="982663"/>
            <a:ext cx="3189817" cy="143986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404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猜字遊戲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考考你的記憶力與聯想力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304117" y="692150"/>
            <a:ext cx="2675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200" b="1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左箭號圖說文字 2"/>
          <p:cNvSpPr/>
          <p:nvPr/>
        </p:nvSpPr>
        <p:spPr>
          <a:xfrm>
            <a:off x="7368117" y="3560764"/>
            <a:ext cx="3570816" cy="135413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96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拼圖遊戲</a:t>
            </a:r>
            <a:endParaRPr kumimoji="0" lang="en-US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訓練圖像記憶力</a:t>
            </a:r>
            <a:endParaRPr kumimoji="0" lang="zh-TW" altLang="en-US" dirty="0"/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32776"/>
              </p:ext>
            </p:extLst>
          </p:nvPr>
        </p:nvGraphicFramePr>
        <p:xfrm>
          <a:off x="4025901" y="774700"/>
          <a:ext cx="6913033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點陣圖影像" r:id="rId4" imgW="5761905" imgH="3247619" progId="PBrush">
                  <p:embed/>
                </p:oleObj>
              </mc:Choice>
              <mc:Fallback>
                <p:oleObj name="點陣圖影像" r:id="rId4" imgW="5761905" imgH="32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1" y="774700"/>
                        <a:ext cx="6913033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2660" b="11592"/>
          <a:stretch>
            <a:fillRect/>
          </a:stretch>
        </p:blipFill>
        <p:spPr bwMode="auto">
          <a:xfrm>
            <a:off x="541867" y="3444875"/>
            <a:ext cx="6802967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65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9"/>
    </mc:Choice>
    <mc:Fallback xmlns="">
      <p:transition spd="slow" advTm="1132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9" y="476673"/>
            <a:ext cx="5184576" cy="6286417"/>
          </a:xfrm>
          <a:prstGeom prst="rect">
            <a:avLst/>
          </a:prstGeom>
        </p:spPr>
      </p:pic>
      <p:sp>
        <p:nvSpPr>
          <p:cNvPr id="8" name="內容版面配置區 3"/>
          <p:cNvSpPr txBox="1">
            <a:spLocks/>
          </p:cNvSpPr>
          <p:nvPr/>
        </p:nvSpPr>
        <p:spPr>
          <a:xfrm>
            <a:off x="248478" y="2096210"/>
            <a:ext cx="5208105" cy="14465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使用行動載具進入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Tumble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網站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zh-TW" sz="22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zh-TW" sz="2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網站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會自動轉換為</a:t>
            </a:r>
            <a:r>
              <a:rPr lang="en-US" altLang="zh-TW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mobile</a:t>
            </a:r>
            <a:r>
              <a:rPr lang="zh-TW" altLang="en-US" sz="2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版本。</a:t>
            </a:r>
            <a:endParaRPr lang="en-US" altLang="zh-TW" sz="22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39349" y="11663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行動</a:t>
            </a:r>
            <a:r>
              <a:rPr lang="zh-TW" altLang="en-US" sz="4600" b="1" dirty="0">
                <a:solidFill>
                  <a:srgbClr val="0070C0"/>
                </a:solidFill>
              </a:rPr>
              <a:t>載具版</a:t>
            </a:r>
            <a:r>
              <a:rPr lang="en-US" altLang="zh-TW" sz="4600" b="1" dirty="0">
                <a:solidFill>
                  <a:srgbClr val="0070C0"/>
                </a:solidFill>
              </a:rPr>
              <a:t>- </a:t>
            </a:r>
            <a:r>
              <a:rPr lang="zh-TW" altLang="en-US" sz="4600" b="1" dirty="0">
                <a:solidFill>
                  <a:srgbClr val="0070C0"/>
                </a:solidFill>
              </a:rPr>
              <a:t>操作</a:t>
            </a:r>
            <a:r>
              <a:rPr lang="zh-TW" altLang="en-US" sz="4600" b="1" dirty="0">
                <a:solidFill>
                  <a:srgbClr val="0070C0"/>
                </a:solidFill>
              </a:rPr>
              <a:t>說明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pic>
        <p:nvPicPr>
          <p:cNvPr id="14" name="音訊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2267" y="6235700"/>
            <a:ext cx="541867" cy="406400"/>
          </a:xfrm>
          <a:prstGeom prst="rect">
            <a:avLst/>
          </a:prstGeom>
        </p:spPr>
      </p:pic>
      <p:pic>
        <p:nvPicPr>
          <p:cNvPr id="6" name="图片 2097198"/>
          <p:cNvPicPr>
            <a:picLocks/>
          </p:cNvPicPr>
          <p:nvPr/>
        </p:nvPicPr>
        <p:blipFill>
          <a:blip r:embed="rId6"/>
          <a:srcRect l="36353"/>
          <a:stretch>
            <a:fillRect/>
          </a:stretch>
        </p:blipFill>
        <p:spPr>
          <a:xfrm>
            <a:off x="143339" y="4697753"/>
            <a:ext cx="3584575" cy="2065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向下箭號 1"/>
          <p:cNvSpPr/>
          <p:nvPr/>
        </p:nvSpPr>
        <p:spPr>
          <a:xfrm>
            <a:off x="2032548" y="2590885"/>
            <a:ext cx="382661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6"/>
    </mc:Choice>
    <mc:Fallback xmlns="">
      <p:transition spd="slow" advTm="13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906690"/>
            <a:ext cx="5769187" cy="32403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53" y="1916832"/>
            <a:ext cx="5667049" cy="3230218"/>
          </a:xfrm>
          <a:prstGeom prst="rect">
            <a:avLst/>
          </a:prstGeom>
        </p:spPr>
      </p:pic>
      <p:sp>
        <p:nvSpPr>
          <p:cNvPr id="8" name="內容版面配置區 3"/>
          <p:cNvSpPr txBox="1">
            <a:spLocks/>
          </p:cNvSpPr>
          <p:nvPr/>
        </p:nvSpPr>
        <p:spPr>
          <a:xfrm>
            <a:off x="527381" y="1034804"/>
            <a:ext cx="10972800" cy="43088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閱讀畫面以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播放方式呈現</a:t>
            </a:r>
            <a:endParaRPr lang="en-US" altLang="zh-CN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39349" y="11663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行動</a:t>
            </a:r>
            <a:r>
              <a:rPr lang="zh-TW" altLang="en-US" sz="4600" b="1" dirty="0">
                <a:solidFill>
                  <a:srgbClr val="0070C0"/>
                </a:solidFill>
              </a:rPr>
              <a:t>載具版</a:t>
            </a:r>
            <a:r>
              <a:rPr lang="en-US" altLang="zh-TW" sz="4600" b="1" dirty="0">
                <a:solidFill>
                  <a:srgbClr val="0070C0"/>
                </a:solidFill>
              </a:rPr>
              <a:t>- </a:t>
            </a:r>
            <a:r>
              <a:rPr lang="zh-TW" altLang="en-US" sz="4600" b="1" dirty="0">
                <a:solidFill>
                  <a:srgbClr val="0070C0"/>
                </a:solidFill>
              </a:rPr>
              <a:t>操作</a:t>
            </a:r>
            <a:r>
              <a:rPr lang="zh-TW" altLang="en-US" sz="4600" b="1" dirty="0">
                <a:solidFill>
                  <a:srgbClr val="0070C0"/>
                </a:solidFill>
              </a:rPr>
              <a:t>說明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sp>
        <p:nvSpPr>
          <p:cNvPr id="14" name="內容版面配置區 3"/>
          <p:cNvSpPr txBox="1">
            <a:spLocks/>
          </p:cNvSpPr>
          <p:nvPr/>
        </p:nvSpPr>
        <p:spPr>
          <a:xfrm>
            <a:off x="7872198" y="5250723"/>
            <a:ext cx="220824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60000"/>
              <a:buFont typeface="Wingdings 2" pitchFamily="18" charset="2"/>
              <a:buChar char="¥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57000"/>
              <a:buFont typeface="Wingdings 2" pitchFamily="18" charset="2"/>
              <a:buChar char="¥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55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播放中畫面</a:t>
            </a:r>
            <a:endParaRPr lang="en-US" altLang="zh-TW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362267" y="4931026"/>
            <a:ext cx="270933" cy="216024"/>
          </a:xfrm>
          <a:prstGeom prst="roundRect">
            <a:avLst>
              <a:gd name="adj" fmla="val 842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113655" y="5243646"/>
            <a:ext cx="2497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全螢幕模式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图片 2097185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29025" y="5807075"/>
            <a:ext cx="8408988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2097186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9387" y="5913437"/>
            <a:ext cx="3275012" cy="908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3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20"/>
    </mc:Choice>
    <mc:Fallback xmlns="">
      <p:transition spd="slow" advTm="2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3" name="任意多边形 1049302"/>
          <p:cNvSpPr/>
          <p:nvPr/>
        </p:nvSpPr>
        <p:spPr>
          <a:xfrm>
            <a:off x="5111750" y="1282700"/>
            <a:ext cx="6445250" cy="3030537"/>
          </a:xfrm>
          <a:custGeom>
            <a:avLst/>
            <a:gdLst/>
            <a:ahLst/>
            <a:cxnLst/>
            <a:rect l="0" t="0" r="0" b="0"/>
            <a:pathLst>
              <a:path w="6445028" h="3030686">
                <a:moveTo>
                  <a:pt x="6202752" y="666309"/>
                </a:moveTo>
                <a:cubicBezTo>
                  <a:pt x="5769501" y="126378"/>
                  <a:pt x="4286865" y="-4250"/>
                  <a:pt x="3250545" y="104"/>
                </a:cubicBezTo>
                <a:cubicBezTo>
                  <a:pt x="2214225" y="4458"/>
                  <a:pt x="365830" y="169922"/>
                  <a:pt x="63208" y="1005944"/>
                </a:cubicBezTo>
                <a:cubicBezTo>
                  <a:pt x="-239414" y="1841966"/>
                  <a:pt x="637974" y="2244738"/>
                  <a:pt x="729414" y="2508172"/>
                </a:cubicBezTo>
                <a:lnTo>
                  <a:pt x="533471" y="3030686"/>
                </a:lnTo>
                <a:lnTo>
                  <a:pt x="1500123" y="2664926"/>
                </a:lnTo>
                <a:cubicBezTo>
                  <a:pt x="2242529" y="2749835"/>
                  <a:pt x="4713586" y="2919652"/>
                  <a:pt x="5614923" y="2691052"/>
                </a:cubicBezTo>
                <a:cubicBezTo>
                  <a:pt x="6516260" y="2462452"/>
                  <a:pt x="6636003" y="1206240"/>
                  <a:pt x="6202752" y="666309"/>
                </a:cubicBezTo>
              </a:path>
            </a:pathLst>
          </a:custGeom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9304" name="文本框 1049303" descr="#clear#"/>
          <p:cNvSpPr txBox="1"/>
          <p:nvPr/>
        </p:nvSpPr>
        <p:spPr>
          <a:xfrm>
            <a:off x="6173683" y="1935506"/>
            <a:ext cx="4938265" cy="15081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228600" indent="-228600" algn="l" rtl="0" fontAlgn="base" latinLnBrk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6858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 algn="l" rtl="0" fontAlgn="base" latin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6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zh-TW" altLang="en-US" sz="4600" b="1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謝謝</a:t>
            </a:r>
            <a:r>
              <a:rPr lang="zh-TW" altLang="en-US" sz="4600" b="1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聆聽 </a:t>
            </a:r>
            <a:r>
              <a:rPr lang="en-US" altLang="zh-TW" sz="4600" b="1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lang="en-US" altLang="zh-TW" sz="4600" b="1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lang="en-US" altLang="zh-TW" sz="4600" b="1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       </a:t>
            </a:r>
            <a:r>
              <a:rPr lang="en-US" altLang="zh-TW" sz="4600" b="1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  </a:t>
            </a:r>
            <a:r>
              <a:rPr lang="zh-TW" altLang="en-US" sz="4600" b="1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敬請指教</a:t>
            </a:r>
            <a:r>
              <a:rPr lang="en-US" altLang="zh-TW" sz="4600" b="1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endParaRPr lang="zh-CN" altLang="en-US" sz="4600" b="1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2097209" name="图片 209720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212" y="4143375"/>
            <a:ext cx="7272337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0" name="图片 2097209"/>
          <p:cNvPicPr>
            <a:picLocks/>
          </p:cNvPicPr>
          <p:nvPr/>
        </p:nvPicPr>
        <p:blipFill>
          <a:blip r:embed="rId4"/>
          <a:srcRect l="68555" b="55612"/>
          <a:stretch>
            <a:fillRect/>
          </a:stretch>
        </p:blipFill>
        <p:spPr>
          <a:xfrm>
            <a:off x="2519362" y="1897062"/>
            <a:ext cx="1987550" cy="1430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7237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1749454148"/>
              </p:ext>
            </p:extLst>
          </p:nvPr>
        </p:nvGraphicFramePr>
        <p:xfrm>
          <a:off x="501600" y="3267110"/>
          <a:ext cx="2540923" cy="283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634751" y="332656"/>
            <a:ext cx="983869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4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公司簡介</a:t>
            </a:r>
            <a:r>
              <a:rPr lang="en-US" altLang="zh-CN" sz="4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TumbleWeed</a:t>
            </a:r>
            <a:r>
              <a:rPr lang="en-US" altLang="zh-CN" sz="4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Press Inc.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6779" y="1246256"/>
            <a:ext cx="110413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美加地區知名電子書商，平台收錄多家知名童書出版商，包含：</a:t>
            </a:r>
            <a:r>
              <a:rPr kumimoji="0" lang="en-US" altLang="ja-JP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Simon &amp; Schuster, Chronicle Books, Lerner Books, Candlewick Press, </a:t>
            </a:r>
            <a:r>
              <a:rPr kumimoji="0" lang="en-US" altLang="ja-JP" sz="2000" dirty="0" err="1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Charlesbridge</a:t>
            </a:r>
            <a:r>
              <a:rPr kumimoji="0" lang="en-US" altLang="ja-JP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Press, Little Brown, Walker &amp; Company…</a:t>
            </a:r>
            <a:r>
              <a:rPr kumimoji="0"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等，專門提供生動活潑的電子繪本。</a:t>
            </a:r>
            <a:endParaRPr kumimoji="0"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太陽 2"/>
          <p:cNvSpPr/>
          <p:nvPr/>
        </p:nvSpPr>
        <p:spPr>
          <a:xfrm>
            <a:off x="1728055" y="3373665"/>
            <a:ext cx="865716" cy="661988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469562" y="3704659"/>
            <a:ext cx="83381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◆收錄範圍：</a:t>
            </a:r>
            <a:endParaRPr lang="en-US" altLang="zh-TW" sz="20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收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錄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1,000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以上外語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有聲電子書，內容包含美國經典故事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000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世界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文學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、兒童文學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、小說及非小說、戲劇等。</a:t>
            </a:r>
            <a:endParaRPr lang="en-US" altLang="zh-TW" sz="20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◆使用對象：針對所有年齡層的使用者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1"/>
    </mc:Choice>
    <mc:Fallback xmlns="">
      <p:transition spd="slow" advTm="35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图片 209718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9025" y="5807075"/>
            <a:ext cx="8408988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7" name="图片 209718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7" y="5913437"/>
            <a:ext cx="3275012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图片 209718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0529" y="233294"/>
            <a:ext cx="1598612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63686" y="1509506"/>
            <a:ext cx="9249833" cy="402659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CN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軟正黑體" pitchFamily="34" charset="-120"/>
              </a:rPr>
              <a:t>Internet</a:t>
            </a:r>
            <a:r>
              <a:rPr kumimoji="0" lang="zh-TW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軟正黑體" pitchFamily="34" charset="-120"/>
              </a:rPr>
              <a:t> 連線使用</a:t>
            </a:r>
            <a:r>
              <a:rPr kumimoji="0" lang="en-US" altLang="zh-CN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軟正黑體" pitchFamily="34" charset="-120"/>
              </a:rPr>
              <a:t> 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軟正黑體" pitchFamily="34" charset="-120"/>
              </a:rPr>
              <a:t>每本書可無限人數使用</a:t>
            </a:r>
            <a:endParaRPr kumimoji="0" lang="en-US" altLang="zh-CN" sz="2400" b="1" dirty="0">
              <a:solidFill>
                <a:schemeClr val="tx2">
                  <a:lumMod val="75000"/>
                </a:schemeClr>
              </a:solidFill>
              <a:latin typeface="+mn-lt"/>
              <a:ea typeface="微軟正黑體" pitchFamily="34" charset="-120"/>
            </a:endParaRPr>
          </a:p>
          <a:p>
            <a:pPr marL="444500" lv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    互動式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教學內容生動有趣</a:t>
            </a:r>
            <a:endParaRPr kumimoji="0" lang="en-US" altLang="zh-TW" sz="2000" dirty="0">
              <a:latin typeface="+mn-lt"/>
              <a:ea typeface="微軟正黑體" pitchFamily="34" charset="-120"/>
            </a:endParaRPr>
          </a:p>
          <a:p>
            <a:pPr marL="444500" lv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               </a:t>
            </a:r>
            <a:r>
              <a:rPr kumimoji="0" lang="zh-TW" altLang="en-US" sz="28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真人美語發音</a:t>
            </a:r>
            <a:r>
              <a:rPr kumimoji="0" lang="zh-TW" altLang="en-US" sz="2000" dirty="0">
                <a:latin typeface="+mn-lt"/>
                <a:ea typeface="微軟正黑體" pitchFamily="34" charset="-120"/>
              </a:rPr>
              <a:t>，活潑呈現之動畫版電子書</a:t>
            </a:r>
            <a:endParaRPr kumimoji="0" lang="en-US" altLang="zh-TW" sz="2000" dirty="0">
              <a:latin typeface="+mn-lt"/>
              <a:ea typeface="微軟正黑體" pitchFamily="34" charset="-120"/>
            </a:endParaRPr>
          </a:p>
          <a:p>
            <a:pPr marL="444500" lv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+mn-lt"/>
                <a:ea typeface="微軟正黑體" pitchFamily="34" charset="-120"/>
              </a:rPr>
              <a:t>                         生活趣味之英文繪本，內容</a:t>
            </a:r>
            <a:r>
              <a:rPr kumimoji="0" lang="zh-TW" altLang="en-US" sz="28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由淺至深</a:t>
            </a:r>
          </a:p>
        </p:txBody>
      </p:sp>
      <p:pic>
        <p:nvPicPr>
          <p:cNvPr id="15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60" y="3160851"/>
            <a:ext cx="92498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08" y="4812196"/>
            <a:ext cx="92498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16" y="3984142"/>
            <a:ext cx="92498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634751" y="332657"/>
            <a:ext cx="983869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46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使用方式 </a:t>
            </a:r>
            <a:r>
              <a:rPr lang="en-US" altLang="zh-TW" sz="46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zh-TW" altLang="en-US" sz="4600" b="1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平台特色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57842" y="1628800"/>
            <a:ext cx="34740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支援多種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iOS/Android/Windows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b="16532"/>
          <a:stretch/>
        </p:blipFill>
        <p:spPr>
          <a:xfrm>
            <a:off x="1324691" y="2586610"/>
            <a:ext cx="4214080" cy="91439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10294"/>
          <a:stretch/>
        </p:blipFill>
        <p:spPr>
          <a:xfrm>
            <a:off x="1634926" y="5273352"/>
            <a:ext cx="7494104" cy="109606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872180" y="3976608"/>
            <a:ext cx="34788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提供多元載具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Desktop/Tablet/Phone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79942" y="1668418"/>
            <a:ext cx="4217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雲端閱讀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需下載特殊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6" y="1424340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26" y="3803268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22" y="1561356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1410312" y="17100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zh-TW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973372" y="17761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zh-TW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26472" y="405997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zh-TW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2831637" y="3789040"/>
            <a:ext cx="7200800" cy="0"/>
          </a:xfrm>
          <a:prstGeom prst="line">
            <a:avLst/>
          </a:prstGeom>
          <a:ln>
            <a:solidFill>
              <a:srgbClr val="FF6699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251195" y="2521352"/>
            <a:ext cx="0" cy="1281916"/>
          </a:xfrm>
          <a:prstGeom prst="line">
            <a:avLst/>
          </a:prstGeom>
          <a:ln>
            <a:solidFill>
              <a:srgbClr val="FF6699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8208235" y="2721937"/>
            <a:ext cx="1511300" cy="952686"/>
            <a:chOff x="6045071" y="5157192"/>
            <a:chExt cx="1133475" cy="952686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071" y="5157192"/>
              <a:ext cx="11334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5" name="直線單箭頭接點 34"/>
            <p:cNvCxnSpPr/>
            <p:nvPr/>
          </p:nvCxnSpPr>
          <p:spPr>
            <a:xfrm>
              <a:off x="6732240" y="5509617"/>
              <a:ext cx="0" cy="51167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V="1">
              <a:off x="6541996" y="5614206"/>
              <a:ext cx="0" cy="49567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latinLnBrk="1" hangingPunct="1">
              <a:lnSpc>
                <a:spcPct val="100000"/>
              </a:lnSpc>
            </a:pPr>
            <a:r>
              <a:rPr lang="zh-TW" altLang="en-US" sz="4600" b="1" dirty="0">
                <a:solidFill>
                  <a:srgbClr val="0070C0"/>
                </a:solidFill>
                <a:sym typeface="Calibri" pitchFamily="34" charset="0"/>
              </a:rPr>
              <a:t>使用方式 </a:t>
            </a:r>
            <a:r>
              <a:rPr lang="en-US" altLang="zh-TW" sz="4600" b="1" dirty="0">
                <a:solidFill>
                  <a:srgbClr val="0070C0"/>
                </a:solidFill>
                <a:sym typeface="Calibri" pitchFamily="34" charset="0"/>
              </a:rPr>
              <a:t>&amp; </a:t>
            </a:r>
            <a:r>
              <a:rPr lang="zh-TW" altLang="en-US" sz="4600" b="1" dirty="0">
                <a:solidFill>
                  <a:srgbClr val="0070C0"/>
                </a:solidFill>
                <a:sym typeface="Calibri" pitchFamily="34" charset="0"/>
              </a:rPr>
              <a:t>平台</a:t>
            </a:r>
            <a:r>
              <a:rPr lang="zh-TW" altLang="en-US" sz="4600" b="1" dirty="0">
                <a:solidFill>
                  <a:srgbClr val="0070C0"/>
                </a:solidFill>
                <a:sym typeface="Calibri" pitchFamily="34" charset="0"/>
              </a:rPr>
              <a:t>特色</a:t>
            </a:r>
            <a:endParaRPr lang="zh-TW" altLang="en-US" sz="4600" b="1" dirty="0">
              <a:solidFill>
                <a:srgbClr val="0070C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5"/>
    </mc:Choice>
    <mc:Fallback xmlns="">
      <p:transition spd="slow" advTm="1763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6" y="779755"/>
            <a:ext cx="11607927" cy="1825274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8698910" y="763252"/>
            <a:ext cx="2376493" cy="2075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952827" y="970784"/>
            <a:ext cx="1995155" cy="1909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440" name="文字方塊 7"/>
          <p:cNvSpPr txBox="1">
            <a:spLocks noChangeArrowheads="1"/>
          </p:cNvSpPr>
          <p:nvPr/>
        </p:nvSpPr>
        <p:spPr bwMode="auto">
          <a:xfrm>
            <a:off x="8311883" y="37315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語言介面選擇</a:t>
            </a:r>
          </a:p>
        </p:txBody>
      </p:sp>
      <p:sp>
        <p:nvSpPr>
          <p:cNvPr id="18442" name="文字方塊 16"/>
          <p:cNvSpPr txBox="1">
            <a:spLocks noChangeArrowheads="1"/>
          </p:cNvSpPr>
          <p:nvPr/>
        </p:nvSpPr>
        <p:spPr bwMode="auto">
          <a:xfrm>
            <a:off x="9666549" y="126428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檢索功能</a:t>
            </a: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  <a:sym typeface="Calibri" pitchFamily="34" charset="0"/>
              </a:rPr>
              <a:t>平台</a:t>
            </a:r>
            <a:r>
              <a:rPr lang="zh-TW" altLang="en-US" sz="4600" b="1" dirty="0">
                <a:solidFill>
                  <a:srgbClr val="0070C0"/>
                </a:solidFill>
                <a:sym typeface="Calibri" pitchFamily="34" charset="0"/>
              </a:rPr>
              <a:t>介紹 </a:t>
            </a:r>
            <a:r>
              <a:rPr lang="en-US" altLang="zh-TW" sz="4600" b="1" dirty="0">
                <a:solidFill>
                  <a:srgbClr val="0070C0"/>
                </a:solidFill>
                <a:sym typeface="Calibri" pitchFamily="34" charset="0"/>
              </a:rPr>
              <a:t>- </a:t>
            </a:r>
            <a:r>
              <a:rPr lang="zh-TW" altLang="en-US" sz="4600" b="1" dirty="0">
                <a:solidFill>
                  <a:srgbClr val="0070C0"/>
                </a:solidFill>
                <a:sym typeface="Calibri" pitchFamily="34" charset="0"/>
              </a:rPr>
              <a:t>首頁</a:t>
            </a:r>
            <a:endParaRPr lang="zh-TW" altLang="en-US" sz="4600" b="1" dirty="0">
              <a:solidFill>
                <a:srgbClr val="0070C0"/>
              </a:solidFill>
              <a:sym typeface="Calibri" pitchFamily="34" charset="0"/>
            </a:endParaRP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7814467" y="629405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1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11075403" y="1022149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2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1115091" y="2019374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3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5883" y="2631678"/>
            <a:ext cx="69693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+mn-ea"/>
              </a:rPr>
              <a:t>   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選擇介面語文，包括英文、西班牙文、法文、行動版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檢索功能，可依據書名、作者、主題、語言、播放時間、類型、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     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Lexile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分級、閱讀程度進行檢索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依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字順列出圖書，點選書名閱讀內容，可依關鍵字、書名、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作者排序。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建立我的最愛清單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僅限當次使用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可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建立播放清單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僅限當次使用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個人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帳號及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服務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此功能僅提供個人版訂戶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Tumble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聯絡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方式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當月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美國節慶活動介紹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812636" y="2631678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1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1" name="Oval 2"/>
          <p:cNvSpPr>
            <a:spLocks noChangeArrowheads="1"/>
          </p:cNvSpPr>
          <p:nvPr/>
        </p:nvSpPr>
        <p:spPr bwMode="auto">
          <a:xfrm>
            <a:off x="812636" y="3135897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2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822751" y="3836503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3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822751" y="4293097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4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2072669" y="2062757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4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3436095" y="1302546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5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812636" y="4816442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5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1141188" y="1716854"/>
            <a:ext cx="687587" cy="303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5999990" y="1711873"/>
            <a:ext cx="1169437" cy="303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832865" y="5265013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6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4712527" y="1319842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6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261266" y="1716854"/>
            <a:ext cx="1637573" cy="2497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3177004" y="1711873"/>
            <a:ext cx="902773" cy="303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7350540" y="1692392"/>
            <a:ext cx="1169437" cy="322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6281909" y="1302133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7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812636" y="5789316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7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812636" y="6256040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8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>
            <a:off x="7686551" y="1307256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8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1980354" y="1711873"/>
            <a:ext cx="1084263" cy="303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42" name="图片 2097190"/>
          <p:cNvPicPr>
            <a:picLocks/>
          </p:cNvPicPr>
          <p:nvPr/>
        </p:nvPicPr>
        <p:blipFill>
          <a:blip r:embed="rId5"/>
          <a:srcRect r="64626"/>
          <a:stretch>
            <a:fillRect/>
          </a:stretch>
        </p:blipFill>
        <p:spPr>
          <a:xfrm>
            <a:off x="9666549" y="4117250"/>
            <a:ext cx="2517775" cy="26098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36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36"/>
    </mc:Choice>
    <mc:Fallback xmlns="">
      <p:transition spd="slow" advTm="55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7" grpId="0" animBg="1"/>
      <p:bldP spid="41" grpId="0" animBg="1"/>
      <p:bldP spid="24" grpId="0" animBg="1"/>
      <p:bldP spid="26" grpId="0" animBg="1"/>
      <p:bldP spid="2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1268760"/>
            <a:ext cx="11502385" cy="1808678"/>
          </a:xfrm>
        </p:spPr>
      </p:pic>
      <p:sp>
        <p:nvSpPr>
          <p:cNvPr id="38" name="圓角矩形 37"/>
          <p:cNvSpPr/>
          <p:nvPr/>
        </p:nvSpPr>
        <p:spPr bwMode="auto">
          <a:xfrm>
            <a:off x="2601387" y="2636912"/>
            <a:ext cx="695099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>
              <a:latin typeface="+mn-ea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查書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36576" y="3245812"/>
            <a:ext cx="3335221" cy="1025525"/>
            <a:chOff x="4618" y="8820"/>
            <a:chExt cx="2830" cy="1200"/>
          </a:xfrm>
        </p:grpSpPr>
        <p:sp>
          <p:nvSpPr>
            <p:cNvPr id="3" name="文字方塊 2"/>
            <p:cNvSpPr txBox="1">
              <a:spLocks noChangeArrowheads="1"/>
            </p:cNvSpPr>
            <p:nvPr/>
          </p:nvSpPr>
          <p:spPr bwMode="auto">
            <a:xfrm>
              <a:off x="4618" y="9264"/>
              <a:ext cx="2830" cy="75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D995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童書繪本，可透過聲音結合逐句標記的方式互動閱讀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618" y="8820"/>
              <a:ext cx="2830" cy="444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新細明體" pitchFamily="18" charset="-120"/>
                </a:rPr>
                <a:t>Story Books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559918" y="3226611"/>
            <a:ext cx="3360285" cy="1025525"/>
            <a:chOff x="4390" y="10488"/>
            <a:chExt cx="2830" cy="1200"/>
          </a:xfrm>
        </p:grpSpPr>
        <p:sp>
          <p:nvSpPr>
            <p:cNvPr id="16" name="文字方塊 2"/>
            <p:cNvSpPr txBox="1">
              <a:spLocks noChangeArrowheads="1"/>
            </p:cNvSpPr>
            <p:nvPr/>
          </p:nvSpPr>
          <p:spPr bwMode="auto">
            <a:xfrm>
              <a:off x="4390" y="10932"/>
              <a:ext cx="2830" cy="75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D995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精選有聲讀本，可透過聲音結合逐句標記的方式進行閱讀</a:t>
              </a: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4390" y="10488"/>
              <a:ext cx="2830" cy="444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新細明體" pitchFamily="18" charset="-120"/>
                </a:rPr>
                <a:t>Read-Along</a:t>
              </a:r>
              <a:endParaRPr kumimoji="1" lang="zh-TW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8091902" y="3245812"/>
            <a:ext cx="3380695" cy="1033463"/>
            <a:chOff x="7646" y="10488"/>
            <a:chExt cx="2830" cy="1200"/>
          </a:xfrm>
        </p:grpSpPr>
        <p:sp>
          <p:nvSpPr>
            <p:cNvPr id="21" name="文字方塊 2"/>
            <p:cNvSpPr txBox="1">
              <a:spLocks noChangeArrowheads="1"/>
            </p:cNvSpPr>
            <p:nvPr/>
          </p:nvSpPr>
          <p:spPr bwMode="auto">
            <a:xfrm>
              <a:off x="7646" y="10932"/>
              <a:ext cx="2830" cy="75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D995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提供英語之外的語文學習童書版本，如法文、西班牙文等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auto">
            <a:xfrm>
              <a:off x="7646" y="10488"/>
              <a:ext cx="2830" cy="444"/>
            </a:xfrm>
            <a:prstGeom prst="roundRect">
              <a:avLst>
                <a:gd name="adj" fmla="val 16667"/>
              </a:avLst>
            </a:prstGeom>
            <a:solidFill>
              <a:srgbClr val="97470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新細明體" pitchFamily="18" charset="-120"/>
                </a:rPr>
                <a:t>Language Learning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936576" y="4470880"/>
            <a:ext cx="3335221" cy="1043781"/>
            <a:chOff x="7874" y="8820"/>
            <a:chExt cx="3459" cy="1200"/>
          </a:xfrm>
        </p:grpSpPr>
        <p:sp>
          <p:nvSpPr>
            <p:cNvPr id="25" name="文字方塊 2"/>
            <p:cNvSpPr txBox="1">
              <a:spLocks noChangeArrowheads="1"/>
            </p:cNvSpPr>
            <p:nvPr/>
          </p:nvSpPr>
          <p:spPr bwMode="auto">
            <a:xfrm>
              <a:off x="7874" y="9264"/>
              <a:ext cx="3459" cy="75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D995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收錄國家地理頻道之精選影音資源內容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7874" y="8820"/>
              <a:ext cx="3459" cy="444"/>
            </a:xfrm>
            <a:prstGeom prst="roundRect">
              <a:avLst>
                <a:gd name="adj" fmla="val 16667"/>
              </a:avLst>
            </a:prstGeom>
            <a:solidFill>
              <a:srgbClr val="5F497A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新細明體" pitchFamily="18" charset="-120"/>
                </a:rPr>
                <a:t>Videos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8160599" y="4519382"/>
            <a:ext cx="3311997" cy="946777"/>
            <a:chOff x="1114" y="10488"/>
            <a:chExt cx="2830" cy="1200"/>
          </a:xfrm>
        </p:grpSpPr>
        <p:sp>
          <p:nvSpPr>
            <p:cNvPr id="31" name="文字方塊 2"/>
            <p:cNvSpPr txBox="1">
              <a:spLocks noChangeArrowheads="1"/>
            </p:cNvSpPr>
            <p:nvPr/>
          </p:nvSpPr>
          <p:spPr bwMode="auto">
            <a:xfrm>
              <a:off x="1114" y="10932"/>
              <a:ext cx="2830" cy="75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D995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為</a:t>
              </a: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Tumble</a:t>
              </a:r>
              <a:r>
                <a:rPr kumimoji="1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為讀者預先彙整的分類撥放清單</a:t>
              </a: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  <p:sp>
          <p:nvSpPr>
            <p:cNvPr id="32" name="AutoShape 18"/>
            <p:cNvSpPr>
              <a:spLocks noChangeArrowheads="1"/>
            </p:cNvSpPr>
            <p:nvPr/>
          </p:nvSpPr>
          <p:spPr bwMode="auto">
            <a:xfrm>
              <a:off x="1114" y="10488"/>
              <a:ext cx="2830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新細明體" pitchFamily="18" charset="-120"/>
                </a:rPr>
                <a:t>Playlists</a:t>
              </a:r>
              <a:endParaRPr kumimoji="1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4559918" y="4485373"/>
            <a:ext cx="3360285" cy="1035636"/>
            <a:chOff x="1342" y="8820"/>
            <a:chExt cx="2830" cy="1200"/>
          </a:xfrm>
        </p:grpSpPr>
        <p:sp>
          <p:nvSpPr>
            <p:cNvPr id="34" name="文字方塊 2"/>
            <p:cNvSpPr txBox="1">
              <a:spLocks noChangeArrowheads="1"/>
            </p:cNvSpPr>
            <p:nvPr/>
          </p:nvSpPr>
          <p:spPr bwMode="auto">
            <a:xfrm>
              <a:off x="1342" y="9264"/>
              <a:ext cx="2830" cy="75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D995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收錄史地、生物、科學、傳記等不同主題的非文學小說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1342" y="8820"/>
              <a:ext cx="2830" cy="444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新細明體" pitchFamily="18" charset="-120"/>
                </a:rPr>
                <a:t>Non-Fiction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</p:grpSp>
      <p:grpSp>
        <p:nvGrpSpPr>
          <p:cNvPr id="41" name="Group 26"/>
          <p:cNvGrpSpPr>
            <a:grpSpLocks/>
          </p:cNvGrpSpPr>
          <p:nvPr/>
        </p:nvGrpSpPr>
        <p:grpSpPr bwMode="auto">
          <a:xfrm>
            <a:off x="4675043" y="5661596"/>
            <a:ext cx="3245160" cy="1007765"/>
            <a:chOff x="1114" y="13680"/>
            <a:chExt cx="2830" cy="1320"/>
          </a:xfrm>
        </p:grpSpPr>
        <p:sp>
          <p:nvSpPr>
            <p:cNvPr id="42" name="文字方塊 2"/>
            <p:cNvSpPr txBox="1">
              <a:spLocks noChangeArrowheads="1"/>
            </p:cNvSpPr>
            <p:nvPr/>
          </p:nvSpPr>
          <p:spPr bwMode="auto">
            <a:xfrm>
              <a:off x="1114" y="14244"/>
              <a:ext cx="2830" cy="756"/>
            </a:xfrm>
            <a:prstGeom prst="rect">
              <a:avLst/>
            </a:prstGeom>
            <a:solidFill>
              <a:srgbClr val="EEECE1"/>
            </a:solidFill>
            <a:ln>
              <a:noFill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D9959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ea"/>
                  <a:cs typeface="新細明體" pitchFamily="18" charset="-120"/>
                </a:rPr>
                <a:t>列出與童書主題相配合之遊戲及拼圖</a:t>
              </a:r>
              <a:endParaRPr kumimoji="1" 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  <p:sp>
          <p:nvSpPr>
            <p:cNvPr id="43" name="AutoShape 28"/>
            <p:cNvSpPr>
              <a:spLocks noChangeArrowheads="1"/>
            </p:cNvSpPr>
            <p:nvPr/>
          </p:nvSpPr>
          <p:spPr bwMode="auto">
            <a:xfrm>
              <a:off x="1114" y="13680"/>
              <a:ext cx="2830" cy="444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新細明體" pitchFamily="18" charset="-120"/>
                </a:rPr>
                <a:t>Puzzles and Games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0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1"/>
    </mc:Choice>
    <mc:Fallback xmlns="">
      <p:transition spd="slow" advTm="21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2" y="1268760"/>
            <a:ext cx="11502385" cy="1808678"/>
          </a:xfrm>
        </p:spPr>
      </p:pic>
      <p:sp>
        <p:nvSpPr>
          <p:cNvPr id="38" name="圓角矩形 37"/>
          <p:cNvSpPr/>
          <p:nvPr/>
        </p:nvSpPr>
        <p:spPr bwMode="auto">
          <a:xfrm>
            <a:off x="9026084" y="1470559"/>
            <a:ext cx="2016224" cy="3227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查書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12" y="3284984"/>
            <a:ext cx="377613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16"/>
          <p:cNvSpPr txBox="1">
            <a:spLocks noChangeArrowheads="1"/>
          </p:cNvSpPr>
          <p:nvPr/>
        </p:nvSpPr>
        <p:spPr bwMode="auto">
          <a:xfrm>
            <a:off x="7893420" y="3526447"/>
            <a:ext cx="646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依作者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8" name="文字方塊 16"/>
          <p:cNvSpPr txBox="1">
            <a:spLocks noChangeArrowheads="1"/>
          </p:cNvSpPr>
          <p:nvPr/>
        </p:nvSpPr>
        <p:spPr bwMode="auto">
          <a:xfrm>
            <a:off x="7893420" y="4356992"/>
            <a:ext cx="646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依語系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10" name="文字方塊 17"/>
          <p:cNvSpPr txBox="1">
            <a:spLocks noChangeArrowheads="1"/>
          </p:cNvSpPr>
          <p:nvPr/>
        </p:nvSpPr>
        <p:spPr bwMode="auto">
          <a:xfrm>
            <a:off x="7894294" y="5157192"/>
            <a:ext cx="1584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依類型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(7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大資源寶藏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)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11" name="文字方塊 18"/>
          <p:cNvSpPr txBox="1">
            <a:spLocks noChangeArrowheads="1"/>
          </p:cNvSpPr>
          <p:nvPr/>
        </p:nvSpPr>
        <p:spPr bwMode="auto">
          <a:xfrm>
            <a:off x="7882664" y="5990304"/>
            <a:ext cx="239606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A/R(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國外閱讀分級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)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12" name="文字方塊 16"/>
          <p:cNvSpPr txBox="1">
            <a:spLocks noChangeArrowheads="1"/>
          </p:cNvSpPr>
          <p:nvPr/>
        </p:nvSpPr>
        <p:spPr bwMode="auto">
          <a:xfrm>
            <a:off x="3235794" y="3567500"/>
            <a:ext cx="646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依書名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13" name="文字方塊 16"/>
          <p:cNvSpPr txBox="1">
            <a:spLocks noChangeArrowheads="1"/>
          </p:cNvSpPr>
          <p:nvPr/>
        </p:nvSpPr>
        <p:spPr bwMode="auto">
          <a:xfrm>
            <a:off x="3178613" y="4356992"/>
            <a:ext cx="646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依主題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14" name="文字方塊 16"/>
          <p:cNvSpPr txBox="1">
            <a:spLocks noChangeArrowheads="1"/>
          </p:cNvSpPr>
          <p:nvPr/>
        </p:nvSpPr>
        <p:spPr bwMode="auto">
          <a:xfrm>
            <a:off x="2818370" y="5157191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依播放時間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15" name="文字方塊 16"/>
          <p:cNvSpPr txBox="1">
            <a:spLocks noChangeArrowheads="1"/>
          </p:cNvSpPr>
          <p:nvPr/>
        </p:nvSpPr>
        <p:spPr bwMode="auto">
          <a:xfrm>
            <a:off x="2752111" y="6018173"/>
            <a:ext cx="10150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依</a:t>
            </a:r>
            <a:r>
              <a:rPr kumimoji="1" lang="en-US" altLang="zh-TW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Lexile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ea"/>
                <a:cs typeface="新細明體" pitchFamily="18" charset="-120"/>
              </a:rPr>
              <a:t>程度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10962959" y="1160458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1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2175613" y="3410337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2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9" name="圓角矩形 18"/>
          <p:cNvSpPr/>
          <p:nvPr/>
        </p:nvSpPr>
        <p:spPr bwMode="auto">
          <a:xfrm>
            <a:off x="1679510" y="3252764"/>
            <a:ext cx="9532157" cy="3397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2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6"/>
    </mc:Choice>
    <mc:Fallback xmlns="">
      <p:transition spd="slow" advTm="2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1328892"/>
            <a:ext cx="10744777" cy="5052436"/>
          </a:xfrm>
          <a:prstGeom prst="rect">
            <a:avLst/>
          </a:prstGeom>
        </p:spPr>
      </p:pic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3271311" y="2718099"/>
            <a:ext cx="5705011" cy="72598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9024731" y="2705101"/>
            <a:ext cx="2063824" cy="1886777"/>
          </a:xfrm>
          <a:prstGeom prst="roundRect">
            <a:avLst>
              <a:gd name="adj" fmla="val 11051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1007435" y="3648488"/>
            <a:ext cx="2078665" cy="1395793"/>
          </a:xfrm>
          <a:prstGeom prst="roundRect">
            <a:avLst>
              <a:gd name="adj" fmla="val 842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1103446" y="5229224"/>
            <a:ext cx="8256917" cy="1080096"/>
          </a:xfrm>
          <a:prstGeom prst="roundRect">
            <a:avLst>
              <a:gd name="adj" fmla="val 8926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3560" name="文字方塊 8"/>
          <p:cNvSpPr txBox="1">
            <a:spLocks noChangeArrowheads="1"/>
          </p:cNvSpPr>
          <p:nvPr/>
        </p:nvSpPr>
        <p:spPr bwMode="auto">
          <a:xfrm>
            <a:off x="4747685" y="2675062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本書摘要</a:t>
            </a:r>
            <a:endParaRPr kumimoji="0" lang="zh-TW" altLang="en-US" sz="1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61" name="文字方塊 17"/>
          <p:cNvSpPr txBox="1">
            <a:spLocks noChangeArrowheads="1"/>
          </p:cNvSpPr>
          <p:nvPr/>
        </p:nvSpPr>
        <p:spPr bwMode="auto">
          <a:xfrm>
            <a:off x="8371418" y="2263775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書</a:t>
            </a: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目資訊</a:t>
            </a:r>
            <a:endParaRPr kumimoji="0" lang="zh-TW" altLang="en-US" sz="180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861484" y="613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3564" name="文字方塊 23"/>
          <p:cNvSpPr txBox="1">
            <a:spLocks noChangeArrowheads="1"/>
          </p:cNvSpPr>
          <p:nvPr/>
        </p:nvSpPr>
        <p:spPr bwMode="auto">
          <a:xfrm>
            <a:off x="1103446" y="5661249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zh-TW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推薦其他相關電子書</a:t>
            </a:r>
            <a:endParaRPr kumimoji="0" lang="zh-TW" altLang="en-US" sz="1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電子書目頁面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79778" y="4684101"/>
            <a:ext cx="1473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書目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作者</a:t>
            </a: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繪者</a:t>
            </a: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出版者</a:t>
            </a: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0"/>
              </a:spcBef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閱讀程度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671800" y="3444081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1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8" name="Oval 2"/>
          <p:cNvSpPr>
            <a:spLocks noChangeArrowheads="1"/>
          </p:cNvSpPr>
          <p:nvPr/>
        </p:nvSpPr>
        <p:spPr bwMode="auto">
          <a:xfrm>
            <a:off x="2618595" y="2653369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2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10416480" y="2808426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3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0" name="Oval 2"/>
          <p:cNvSpPr>
            <a:spLocks noChangeArrowheads="1"/>
          </p:cNvSpPr>
          <p:nvPr/>
        </p:nvSpPr>
        <p:spPr bwMode="auto">
          <a:xfrm>
            <a:off x="2369887" y="5274158"/>
            <a:ext cx="497416" cy="314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4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2585" y="3760772"/>
            <a:ext cx="5056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線上閱讀</a:t>
            </a:r>
            <a:endParaRPr lang="en-US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加入我的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最愛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僅限當次使用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播放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清單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僅限當次使用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遊戲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5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3"/>
    </mc:Choice>
    <mc:Fallback xmlns="">
      <p:transition spd="slow" advTm="4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4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18" y="1476375"/>
            <a:ext cx="925194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272118" y="3467101"/>
            <a:ext cx="706967" cy="49371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1272118" y="4027488"/>
            <a:ext cx="706967" cy="51911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1272118" y="4665663"/>
            <a:ext cx="706967" cy="5016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9819218" y="2830513"/>
            <a:ext cx="704849" cy="4762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9819218" y="4659314"/>
            <a:ext cx="704849" cy="477837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9819218" y="3321050"/>
            <a:ext cx="704849" cy="127793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ea typeface="新細明體" charset="-120"/>
            </a:endParaRPr>
          </a:p>
        </p:txBody>
      </p:sp>
      <p:sp>
        <p:nvSpPr>
          <p:cNvPr id="24586" name="文字方塊 37"/>
          <p:cNvSpPr txBox="1">
            <a:spLocks noChangeArrowheads="1"/>
          </p:cNvSpPr>
          <p:nvPr/>
        </p:nvSpPr>
        <p:spPr bwMode="auto">
          <a:xfrm>
            <a:off x="357718" y="3371851"/>
            <a:ext cx="89534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輔助</a:t>
            </a:r>
            <a:endParaRPr kumimoji="0" lang="en-US" altLang="zh-TW" sz="1800" b="1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工具</a:t>
            </a:r>
          </a:p>
        </p:txBody>
      </p:sp>
      <p:sp>
        <p:nvSpPr>
          <p:cNvPr id="24587" name="文字方塊 38"/>
          <p:cNvSpPr txBox="1">
            <a:spLocks noChangeArrowheads="1"/>
          </p:cNvSpPr>
          <p:nvPr/>
        </p:nvSpPr>
        <p:spPr bwMode="auto">
          <a:xfrm>
            <a:off x="416984" y="4102100"/>
            <a:ext cx="86148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暫停</a:t>
            </a:r>
            <a:endParaRPr kumimoji="0" lang="en-US" altLang="zh-TW" sz="1800" b="1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8" name="文字方塊 39"/>
          <p:cNvSpPr txBox="1">
            <a:spLocks noChangeArrowheads="1"/>
          </p:cNvSpPr>
          <p:nvPr/>
        </p:nvSpPr>
        <p:spPr bwMode="auto">
          <a:xfrm>
            <a:off x="-4233" y="4713289"/>
            <a:ext cx="12911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前一段</a:t>
            </a:r>
            <a:endParaRPr kumimoji="0" lang="en-US" altLang="zh-TW" sz="1800" b="1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89" name="文字方塊 40"/>
          <p:cNvSpPr txBox="1">
            <a:spLocks noChangeArrowheads="1"/>
          </p:cNvSpPr>
          <p:nvPr/>
        </p:nvSpPr>
        <p:spPr bwMode="auto">
          <a:xfrm>
            <a:off x="10538885" y="4740275"/>
            <a:ext cx="12911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下一段</a:t>
            </a:r>
            <a:endParaRPr kumimoji="0" lang="en-US" altLang="zh-TW" sz="1800" b="1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90" name="文字方塊 41"/>
          <p:cNvSpPr txBox="1">
            <a:spLocks noChangeArrowheads="1"/>
          </p:cNvSpPr>
          <p:nvPr/>
        </p:nvSpPr>
        <p:spPr bwMode="auto">
          <a:xfrm>
            <a:off x="10538884" y="3354389"/>
            <a:ext cx="16171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自動翻頁 </a:t>
            </a:r>
          </a:p>
        </p:txBody>
      </p:sp>
      <p:sp>
        <p:nvSpPr>
          <p:cNvPr id="24591" name="文字方塊 43"/>
          <p:cNvSpPr txBox="1">
            <a:spLocks noChangeArrowheads="1"/>
          </p:cNvSpPr>
          <p:nvPr/>
        </p:nvSpPr>
        <p:spPr bwMode="auto">
          <a:xfrm>
            <a:off x="10524067" y="4192589"/>
            <a:ext cx="16319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手動翻頁 </a:t>
            </a:r>
          </a:p>
        </p:txBody>
      </p:sp>
      <p:sp>
        <p:nvSpPr>
          <p:cNvPr id="24592" name="文字方塊 44"/>
          <p:cNvSpPr txBox="1">
            <a:spLocks noChangeArrowheads="1"/>
          </p:cNvSpPr>
          <p:nvPr/>
        </p:nvSpPr>
        <p:spPr bwMode="auto">
          <a:xfrm>
            <a:off x="10538885" y="2843214"/>
            <a:ext cx="9440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靜音</a:t>
            </a:r>
            <a:endParaRPr kumimoji="0" lang="en-US" altLang="zh-TW" sz="1800" b="1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609600" y="142853"/>
            <a:ext cx="9225280" cy="765347"/>
          </a:xfrm>
        </p:spPr>
        <p:txBody>
          <a:bodyPr>
            <a:normAutofit/>
          </a:bodyPr>
          <a:lstStyle/>
          <a:p>
            <a:r>
              <a:rPr lang="zh-TW" altLang="en-US" sz="4600" b="1" dirty="0">
                <a:solidFill>
                  <a:srgbClr val="0070C0"/>
                </a:solidFill>
              </a:rPr>
              <a:t>操作說明</a:t>
            </a:r>
            <a:r>
              <a:rPr lang="en-US" altLang="zh-TW" sz="4600" b="1" dirty="0">
                <a:solidFill>
                  <a:srgbClr val="0070C0"/>
                </a:solidFill>
              </a:rPr>
              <a:t>-</a:t>
            </a:r>
            <a:r>
              <a:rPr lang="zh-TW" altLang="en-US" sz="4600" b="1" dirty="0">
                <a:solidFill>
                  <a:srgbClr val="0070C0"/>
                </a:solidFill>
              </a:rPr>
              <a:t>閱讀電子書</a:t>
            </a:r>
            <a:endParaRPr lang="zh-TW" altLang="en-US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6"/>
    </mc:Choice>
    <mc:Fallback xmlns="">
      <p:transition spd="slow" advTm="173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7|8.4|9.5|4.8|4.7|6.6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.5|1.1|1.2|1.1|1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4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1|21|2.4|1.6|6.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2|0.9|0.7|5.6|1.7|0.9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9|1.5|0.6|2.9"/>
</p:tagLst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Color Scheme">
    <a:dk1>
      <a:srgbClr val="000000"/>
    </a:dk1>
    <a:lt1>
      <a:srgbClr val="FFFFFF"/>
    </a:lt1>
    <a:dk2>
      <a:srgbClr val="E7E6E6"/>
    </a:dk2>
    <a:lt2>
      <a:srgbClr val="44546A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741</Words>
  <Application>Microsoft Office PowerPoint</Application>
  <PresentationFormat>自訂</PresentationFormat>
  <Paragraphs>177</Paragraphs>
  <Slides>19</Slides>
  <Notes>15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Office 主题</vt:lpstr>
      <vt:lpstr>點陣圖影像</vt:lpstr>
      <vt:lpstr>PowerPoint 簡報</vt:lpstr>
      <vt:lpstr>PowerPoint 簡報</vt:lpstr>
      <vt:lpstr>PowerPoint 簡報</vt:lpstr>
      <vt:lpstr>使用方式 &amp; 平台特色</vt:lpstr>
      <vt:lpstr>平台介紹 - 首頁</vt:lpstr>
      <vt:lpstr>操作說明-查書</vt:lpstr>
      <vt:lpstr>操作說明-查書</vt:lpstr>
      <vt:lpstr>操作說明-電子書目頁面</vt:lpstr>
      <vt:lpstr>操作說明-閱讀電子書</vt:lpstr>
      <vt:lpstr>操作說明-閱讀電子書(新版呈現畫面)</vt:lpstr>
      <vt:lpstr>操作說明-閱讀圖文作品</vt:lpstr>
      <vt:lpstr>操作說明-閱讀影片</vt:lpstr>
      <vt:lpstr>操作說明-閱讀影片</vt:lpstr>
      <vt:lpstr>寓教於樂小遊戲</vt:lpstr>
      <vt:lpstr>PowerPoint 簡報</vt:lpstr>
      <vt:lpstr>PowerPoint 簡報</vt:lpstr>
      <vt:lpstr>行動載具版- 操作說明</vt:lpstr>
      <vt:lpstr>行動載具版- 操作說明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張麗雪</cp:lastModifiedBy>
  <cp:revision>13</cp:revision>
  <dcterms:created xsi:type="dcterms:W3CDTF">2016-08-25T00:13:00Z</dcterms:created>
  <dcterms:modified xsi:type="dcterms:W3CDTF">2020-07-13T09:18:22Z</dcterms:modified>
  <cp:contentStatus>版本初始化</cp:contentStatus>
  <cp:version>1.0.0</cp:version>
</cp:coreProperties>
</file>