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60" r:id="rId2"/>
    <p:sldId id="433" r:id="rId3"/>
    <p:sldId id="432" r:id="rId4"/>
    <p:sldId id="328" r:id="rId5"/>
    <p:sldId id="261" r:id="rId6"/>
    <p:sldId id="314" r:id="rId7"/>
    <p:sldId id="396" r:id="rId8"/>
    <p:sldId id="397" r:id="rId9"/>
    <p:sldId id="421" r:id="rId10"/>
    <p:sldId id="409" r:id="rId11"/>
    <p:sldId id="411" r:id="rId12"/>
    <p:sldId id="434" r:id="rId13"/>
    <p:sldId id="401" r:id="rId14"/>
    <p:sldId id="402" r:id="rId15"/>
    <p:sldId id="419" r:id="rId16"/>
    <p:sldId id="333" r:id="rId17"/>
    <p:sldId id="334" r:id="rId18"/>
    <p:sldId id="335" r:id="rId19"/>
    <p:sldId id="417" r:id="rId20"/>
    <p:sldId id="435" r:id="rId21"/>
    <p:sldId id="375" r:id="rId22"/>
    <p:sldId id="376" r:id="rId23"/>
    <p:sldId id="393" r:id="rId24"/>
    <p:sldId id="377" r:id="rId25"/>
    <p:sldId id="378" r:id="rId26"/>
    <p:sldId id="379" r:id="rId27"/>
    <p:sldId id="380" r:id="rId28"/>
    <p:sldId id="407" r:id="rId29"/>
    <p:sldId id="381" r:id="rId30"/>
    <p:sldId id="382" r:id="rId31"/>
    <p:sldId id="383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286" r:id="rId43"/>
  </p:sldIdLst>
  <p:sldSz cx="12192000" cy="6858000"/>
  <p:notesSz cx="6662738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06E"/>
    <a:srgbClr val="F19464"/>
    <a:srgbClr val="FF6600"/>
    <a:srgbClr val="ECE9DD"/>
    <a:srgbClr val="DF6613"/>
    <a:srgbClr val="FFFFFF"/>
    <a:srgbClr val="FFC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1356" y="-504"/>
      </p:cViewPr>
      <p:guideLst>
        <p:guide orient="horz" pos="2160"/>
        <p:guide pos="21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-3822" y="-72"/>
      </p:cViewPr>
      <p:guideLst>
        <p:guide orient="horz" pos="3127"/>
        <p:guide pos="209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401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F4E20-E096-484E-A46C-63AACA7D8C8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3813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6274" y="4715154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7401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6E8D4-C7EC-4235-BE8C-CC1404428E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6E8D4-C7EC-4235-BE8C-CC1404428E2F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6E8D4-C7EC-4235-BE8C-CC1404428E2F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9620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78067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26478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7054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1850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7908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6436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441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897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側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 userDrawn="1"/>
        </p:nvGrpSpPr>
        <p:grpSpPr>
          <a:xfrm>
            <a:off x="0" y="0"/>
            <a:ext cx="1955800" cy="6913632"/>
            <a:chOff x="4781550" y="-1228725"/>
            <a:chExt cx="2635251" cy="931545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1550" y="-1228725"/>
              <a:ext cx="2628900" cy="931545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/>
            <a:srcRect r="42401"/>
            <a:stretch/>
          </p:blipFill>
          <p:spPr>
            <a:xfrm>
              <a:off x="5984875" y="3315937"/>
              <a:ext cx="1431926" cy="3100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4009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4562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3666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00F9-C2FC-40E6-B039-109BF9231AD6}" type="datetimeFigureOut">
              <a:rPr lang="zh-TW" altLang="en-US" smtClean="0"/>
              <a:pPr/>
              <a:t>2021/8/26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452B0-6A51-451E-B18A-79DBBAB1A8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5849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91.emf"/><Relationship Id="rId3" Type="http://schemas.openxmlformats.org/officeDocument/2006/relationships/image" Target="../media/image5.png"/><Relationship Id="rId7" Type="http://schemas.openxmlformats.org/officeDocument/2006/relationships/image" Target="../media/image85.emf"/><Relationship Id="rId12" Type="http://schemas.openxmlformats.org/officeDocument/2006/relationships/image" Target="../media/image90.emf"/><Relationship Id="rId2" Type="http://schemas.openxmlformats.org/officeDocument/2006/relationships/image" Target="../media/image83.emf"/><Relationship Id="rId16" Type="http://schemas.openxmlformats.org/officeDocument/2006/relationships/image" Target="../media/image9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89.emf"/><Relationship Id="rId5" Type="http://schemas.microsoft.com/office/2007/relationships/hdphoto" Target="../media/hdphoto1.wdp"/><Relationship Id="rId15" Type="http://schemas.openxmlformats.org/officeDocument/2006/relationships/image" Target="../media/image93.emf"/><Relationship Id="rId10" Type="http://schemas.openxmlformats.org/officeDocument/2006/relationships/image" Target="../media/image88.emf"/><Relationship Id="rId4" Type="http://schemas.openxmlformats.org/officeDocument/2006/relationships/image" Target="../media/image84.png"/><Relationship Id="rId9" Type="http://schemas.openxmlformats.org/officeDocument/2006/relationships/image" Target="../media/image87.emf"/><Relationship Id="rId14" Type="http://schemas.openxmlformats.org/officeDocument/2006/relationships/image" Target="../media/image9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b="11981"/>
          <a:stretch/>
        </p:blipFill>
        <p:spPr>
          <a:xfrm>
            <a:off x="-12700" y="0"/>
            <a:ext cx="12327842" cy="69977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27000" y="-127000"/>
            <a:ext cx="12611100" cy="7277100"/>
          </a:xfrm>
          <a:prstGeom prst="rect">
            <a:avLst/>
          </a:prstGeom>
          <a:solidFill>
            <a:srgbClr val="ECE9D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061098" y="0"/>
            <a:ext cx="7254043" cy="7066625"/>
          </a:xfrm>
          <a:prstGeom prst="rect">
            <a:avLst/>
          </a:prstGeom>
          <a:solidFill>
            <a:srgbClr val="2A506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4" y="724566"/>
            <a:ext cx="5703400" cy="11386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4" y="6140826"/>
            <a:ext cx="2638555" cy="531235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 rot="662853">
            <a:off x="6044495" y="403022"/>
            <a:ext cx="1557196" cy="1030059"/>
          </a:xfrm>
          <a:prstGeom prst="wedgeEllipseCallout">
            <a:avLst>
              <a:gd name="adj1" fmla="val -31202"/>
              <a:gd name="adj2" fmla="val 60187"/>
            </a:avLst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 rot="810173">
            <a:off x="6192153" y="66557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電子書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731496" y="2953361"/>
            <a:ext cx="79177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國立聯合大學</a:t>
            </a:r>
            <a:r>
              <a:rPr lang="en-US" altLang="zh-TW" sz="8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/>
            </a:r>
            <a:br>
              <a:rPr lang="en-US" altLang="zh-TW" sz="80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zh-TW" altLang="en-US" sz="62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操作手冊</a:t>
            </a:r>
            <a:endParaRPr lang="zh-TW" altLang="en-US" sz="62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4013" y="554737"/>
            <a:ext cx="3616187" cy="6753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73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9" y="1176186"/>
            <a:ext cx="9600757" cy="3184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1100386" y="1201483"/>
            <a:ext cx="723017" cy="41467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095500" y="215534"/>
            <a:ext cx="8801100" cy="7060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rgbClr val="F19464"/>
                </a:solidFill>
              </a:rPr>
              <a:t>精選文章 </a:t>
            </a:r>
            <a:r>
              <a:rPr lang="zh-TW" altLang="en-US" sz="4000" b="1" dirty="0" smtClean="0">
                <a:latin typeface="+mj-lt"/>
                <a:ea typeface="+mj-ea"/>
                <a:cs typeface="+mj-cs"/>
              </a:rPr>
              <a:t>優質雜誌每期最新內容選讀</a:t>
            </a:r>
            <a:endParaRPr lang="zh-TW" altLang="en-US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9178" y="3136604"/>
            <a:ext cx="5335345" cy="3274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259" y="1172682"/>
            <a:ext cx="1619250" cy="270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683" y="2860159"/>
            <a:ext cx="7618800" cy="3300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226787" y="209034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19464"/>
                </a:solidFill>
              </a:rPr>
              <a:t>借閱書籍</a:t>
            </a:r>
            <a:endParaRPr lang="zh-TW" altLang="en-US" sz="4400" b="1" dirty="0">
              <a:solidFill>
                <a:srgbClr val="F19464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34181" y="3604337"/>
            <a:ext cx="2451391" cy="72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dk1"/>
                </a:solidFill>
                <a:latin typeface="+mj-ea"/>
                <a:ea typeface="+mj-ea"/>
              </a:rPr>
              <a:t>冊數充足，點選借閱</a:t>
            </a:r>
            <a:endParaRPr lang="en-US" altLang="zh-TW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cxnSp>
        <p:nvCxnSpPr>
          <p:cNvPr id="7" name="直線接點 6"/>
          <p:cNvCxnSpPr>
            <a:stCxn id="4" idx="3"/>
            <a:endCxn id="8" idx="2"/>
          </p:cNvCxnSpPr>
          <p:nvPr/>
        </p:nvCxnSpPr>
        <p:spPr>
          <a:xfrm>
            <a:off x="10085572" y="3964377"/>
            <a:ext cx="215283" cy="0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10300855" y="3885935"/>
            <a:ext cx="156884" cy="156884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688963" y="1976049"/>
            <a:ext cx="141179" cy="135632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3839636" y="2054491"/>
            <a:ext cx="193732" cy="0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4050998" y="1658692"/>
            <a:ext cx="3338020" cy="651095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dk1"/>
                </a:solidFill>
                <a:latin typeface="+mj-ea"/>
                <a:ea typeface="+mj-ea"/>
              </a:rPr>
              <a:t>滑鼠游標點書籍封面即可進入詳目頁查看書籍資訊</a:t>
            </a:r>
            <a:endParaRPr lang="en-US" altLang="zh-TW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89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622" y="1073890"/>
            <a:ext cx="9743123" cy="4114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226787" y="209034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19464"/>
                </a:solidFill>
              </a:rPr>
              <a:t>預約書籍</a:t>
            </a:r>
            <a:endParaRPr lang="zh-TW" altLang="en-US" sz="4400" b="1" dirty="0">
              <a:solidFill>
                <a:srgbClr val="F19464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51409" y="2743099"/>
            <a:ext cx="2451391" cy="72008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dk1"/>
                </a:solidFill>
                <a:latin typeface="+mj-ea"/>
                <a:ea typeface="+mj-ea"/>
              </a:rPr>
              <a:t>冊數不足，點選</a:t>
            </a:r>
            <a:r>
              <a:rPr lang="zh-TW" altLang="en-US" b="1" dirty="0" smtClean="0">
                <a:latin typeface="+mj-ea"/>
                <a:ea typeface="+mj-ea"/>
              </a:rPr>
              <a:t>預約</a:t>
            </a:r>
            <a:endParaRPr lang="en-US" altLang="zh-TW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cxnSp>
        <p:nvCxnSpPr>
          <p:cNvPr id="5" name="直線接點 4"/>
          <p:cNvCxnSpPr>
            <a:stCxn id="4" idx="3"/>
            <a:endCxn id="6" idx="2"/>
          </p:cNvCxnSpPr>
          <p:nvPr/>
        </p:nvCxnSpPr>
        <p:spPr>
          <a:xfrm>
            <a:off x="9702800" y="3103139"/>
            <a:ext cx="215283" cy="0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橢圓 5"/>
          <p:cNvSpPr/>
          <p:nvPr/>
        </p:nvSpPr>
        <p:spPr>
          <a:xfrm>
            <a:off x="9918083" y="3024697"/>
            <a:ext cx="156884" cy="156884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595" y="4611515"/>
            <a:ext cx="6510448" cy="1686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1933" y="1489241"/>
            <a:ext cx="7776609" cy="46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226787" y="209034"/>
            <a:ext cx="99565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19464"/>
                </a:solidFill>
              </a:rPr>
              <a:t>收藏清單 </a:t>
            </a:r>
            <a:r>
              <a:rPr lang="zh-TW" altLang="en-US" sz="3600" dirty="0" smtClean="0"/>
              <a:t>喜愛的內容就收藏到個人書房中吧！</a:t>
            </a:r>
            <a:endParaRPr lang="zh-TW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4253021" y="5624624"/>
            <a:ext cx="925033" cy="414670"/>
          </a:xfrm>
          <a:prstGeom prst="rect">
            <a:avLst/>
          </a:prstGeom>
          <a:noFill/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1308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9285" y="1628243"/>
            <a:ext cx="8748380" cy="3398961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4596" y="4593265"/>
            <a:ext cx="6622855" cy="1932007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226787" y="209034"/>
            <a:ext cx="803296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19464"/>
                </a:solidFill>
              </a:rPr>
              <a:t>線上閱讀</a:t>
            </a:r>
            <a:endParaRPr lang="en-US" altLang="zh-TW" sz="4400" b="1" dirty="0" smtClean="0">
              <a:solidFill>
                <a:srgbClr val="F19464"/>
              </a:solidFill>
            </a:endParaRPr>
          </a:p>
          <a:p>
            <a:r>
              <a:rPr lang="zh-TW" altLang="en-US" sz="3600" dirty="0" smtClean="0"/>
              <a:t>使用網頁瀏覽器可直接開啟閱讀電子書</a:t>
            </a:r>
          </a:p>
        </p:txBody>
      </p:sp>
      <p:sp>
        <p:nvSpPr>
          <p:cNvPr id="4" name="橢圓 3"/>
          <p:cNvSpPr/>
          <p:nvPr/>
        </p:nvSpPr>
        <p:spPr>
          <a:xfrm>
            <a:off x="9292088" y="3860429"/>
            <a:ext cx="156884" cy="156884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接點 4"/>
          <p:cNvCxnSpPr/>
          <p:nvPr/>
        </p:nvCxnSpPr>
        <p:spPr>
          <a:xfrm flipH="1">
            <a:off x="8931335" y="3949504"/>
            <a:ext cx="353860" cy="1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7043797" y="3347902"/>
            <a:ext cx="1892262" cy="97954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dk1"/>
                </a:solidFill>
                <a:latin typeface="+mj-ea"/>
                <a:ea typeface="+mj-ea"/>
              </a:rPr>
              <a:t>詳目頁</a:t>
            </a:r>
            <a:endParaRPr lang="en-US" altLang="zh-TW" b="1" dirty="0" smtClean="0">
              <a:solidFill>
                <a:schemeClr val="dk1"/>
              </a:solidFill>
              <a:latin typeface="+mj-ea"/>
              <a:ea typeface="+mj-ea"/>
            </a:endParaRPr>
          </a:p>
          <a:p>
            <a:pPr algn="ctr"/>
            <a:r>
              <a:rPr lang="zh-TW" altLang="en-US" dirty="0" smtClean="0">
                <a:solidFill>
                  <a:schemeClr val="dk1"/>
                </a:solidFill>
                <a:latin typeface="+mj-ea"/>
                <a:ea typeface="+mj-ea"/>
              </a:rPr>
              <a:t>在</a:t>
            </a:r>
            <a:r>
              <a:rPr lang="zh-TW" altLang="en-US" dirty="0">
                <a:solidFill>
                  <a:schemeClr val="dk1"/>
                </a:solidFill>
                <a:latin typeface="+mj-ea"/>
                <a:ea typeface="+mj-ea"/>
              </a:rPr>
              <a:t>單位</a:t>
            </a:r>
            <a:r>
              <a:rPr lang="en-US" altLang="zh-TW" dirty="0">
                <a:solidFill>
                  <a:schemeClr val="dk1"/>
                </a:solidFill>
                <a:latin typeface="+mj-ea"/>
                <a:ea typeface="+mj-ea"/>
              </a:rPr>
              <a:t>IP</a:t>
            </a:r>
            <a:r>
              <a:rPr lang="zh-TW" altLang="en-US" dirty="0">
                <a:solidFill>
                  <a:schemeClr val="dk1"/>
                </a:solidFill>
                <a:latin typeface="+mj-ea"/>
                <a:ea typeface="+mj-ea"/>
              </a:rPr>
              <a:t>範圍內</a:t>
            </a:r>
            <a:endParaRPr lang="en-US" altLang="zh-TW" dirty="0">
              <a:solidFill>
                <a:schemeClr val="dk1"/>
              </a:solidFill>
              <a:latin typeface="+mj-ea"/>
              <a:ea typeface="+mj-ea"/>
            </a:endParaRPr>
          </a:p>
          <a:p>
            <a:pPr algn="ctr"/>
            <a:r>
              <a:rPr lang="zh-TW" altLang="en-US" dirty="0" smtClean="0">
                <a:solidFill>
                  <a:schemeClr val="dk1"/>
                </a:solidFill>
                <a:latin typeface="+mj-ea"/>
                <a:ea typeface="+mj-ea"/>
              </a:rPr>
              <a:t>可直接</a:t>
            </a:r>
            <a:r>
              <a:rPr lang="zh-TW" altLang="en-US" dirty="0">
                <a:solidFill>
                  <a:schemeClr val="dk1"/>
                </a:solidFill>
                <a:latin typeface="+mj-ea"/>
                <a:ea typeface="+mj-ea"/>
              </a:rPr>
              <a:t>線</a:t>
            </a:r>
            <a:r>
              <a:rPr lang="zh-TW" altLang="en-US" dirty="0" smtClean="0">
                <a:solidFill>
                  <a:schemeClr val="dk1"/>
                </a:solidFill>
                <a:latin typeface="+mj-ea"/>
                <a:ea typeface="+mj-ea"/>
              </a:rPr>
              <a:t>上</a:t>
            </a:r>
            <a:r>
              <a:rPr lang="zh-TW" altLang="en-US" dirty="0">
                <a:latin typeface="+mj-ea"/>
                <a:ea typeface="+mj-ea"/>
              </a:rPr>
              <a:t>閱讀</a:t>
            </a:r>
            <a:r>
              <a:rPr lang="zh-TW" altLang="en-US" dirty="0" smtClean="0">
                <a:solidFill>
                  <a:schemeClr val="dk1"/>
                </a:solidFill>
                <a:latin typeface="+mj-ea"/>
                <a:ea typeface="+mj-ea"/>
              </a:rPr>
              <a:t>！</a:t>
            </a:r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403515" y="6220769"/>
            <a:ext cx="156884" cy="156884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 flipH="1">
            <a:off x="5039052" y="6292895"/>
            <a:ext cx="353860" cy="1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850647" y="5708300"/>
            <a:ext cx="2192997" cy="79208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個人書</a:t>
            </a:r>
            <a:r>
              <a:rPr lang="zh-TW" altLang="en-US" b="1" dirty="0">
                <a:latin typeface="+mj-ea"/>
                <a:ea typeface="+mj-ea"/>
              </a:rPr>
              <a:t>房</a:t>
            </a:r>
            <a:endParaRPr lang="en-US" altLang="zh-TW" b="1" dirty="0" smtClean="0">
              <a:solidFill>
                <a:schemeClr val="dk1"/>
              </a:solidFill>
              <a:latin typeface="+mj-ea"/>
              <a:ea typeface="+mj-ea"/>
            </a:endParaRPr>
          </a:p>
          <a:p>
            <a:pPr algn="ctr"/>
            <a:r>
              <a:rPr lang="zh-TW" altLang="en-US" dirty="0" smtClean="0">
                <a:solidFill>
                  <a:schemeClr val="dk1"/>
                </a:solidFill>
                <a:latin typeface="+mj-ea"/>
                <a:ea typeface="+mj-ea"/>
              </a:rPr>
              <a:t>借閱可線上</a:t>
            </a:r>
            <a:r>
              <a:rPr lang="zh-TW" altLang="en-US" dirty="0">
                <a:latin typeface="+mj-ea"/>
                <a:ea typeface="+mj-ea"/>
              </a:rPr>
              <a:t>閱讀</a:t>
            </a:r>
            <a:r>
              <a:rPr lang="zh-TW" altLang="en-US" dirty="0" smtClean="0">
                <a:solidFill>
                  <a:schemeClr val="dk1"/>
                </a:solidFill>
                <a:latin typeface="+mj-ea"/>
                <a:ea typeface="+mj-ea"/>
              </a:rPr>
              <a:t>！</a:t>
            </a:r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56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495" y="1341221"/>
            <a:ext cx="10267506" cy="5168567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sp>
        <p:nvSpPr>
          <p:cNvPr id="35" name="矩形 34"/>
          <p:cNvSpPr/>
          <p:nvPr/>
        </p:nvSpPr>
        <p:spPr>
          <a:xfrm>
            <a:off x="2458770" y="1898034"/>
            <a:ext cx="540000" cy="39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latin typeface="+mj-ea"/>
                <a:ea typeface="+mj-ea"/>
              </a:rPr>
              <a:t>搜尋</a:t>
            </a:r>
          </a:p>
        </p:txBody>
      </p:sp>
      <p:sp>
        <p:nvSpPr>
          <p:cNvPr id="36" name="矩形 35"/>
          <p:cNvSpPr/>
          <p:nvPr/>
        </p:nvSpPr>
        <p:spPr>
          <a:xfrm>
            <a:off x="1947374" y="1898034"/>
            <a:ext cx="540000" cy="39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目次</a:t>
            </a:r>
            <a:endParaRPr lang="zh-TW" altLang="en-US" sz="1400" b="1" dirty="0">
              <a:latin typeface="+mj-ea"/>
              <a:ea typeface="+mj-ea"/>
            </a:endParaRPr>
          </a:p>
        </p:txBody>
      </p:sp>
      <p:cxnSp>
        <p:nvCxnSpPr>
          <p:cNvPr id="37" name="直線接點 36"/>
          <p:cNvCxnSpPr/>
          <p:nvPr/>
        </p:nvCxnSpPr>
        <p:spPr>
          <a:xfrm>
            <a:off x="2463774" y="1637286"/>
            <a:ext cx="0" cy="282012"/>
          </a:xfrm>
          <a:prstGeom prst="line">
            <a:avLst/>
          </a:prstGeom>
          <a:ln w="57150" cmpd="sng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1947170" y="1350590"/>
            <a:ext cx="870457" cy="297457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11398102" y="1341043"/>
            <a:ext cx="318981" cy="317635"/>
          </a:xfrm>
          <a:prstGeom prst="rect">
            <a:avLst/>
          </a:prstGeom>
          <a:ln w="57150" cmpd="sng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19"/>
          <p:cNvGrpSpPr/>
          <p:nvPr/>
        </p:nvGrpSpPr>
        <p:grpSpPr>
          <a:xfrm>
            <a:off x="10866478" y="669851"/>
            <a:ext cx="1325521" cy="396000"/>
            <a:chOff x="5442663" y="260648"/>
            <a:chExt cx="1325521" cy="432048"/>
          </a:xfrm>
        </p:grpSpPr>
        <p:sp>
          <p:nvSpPr>
            <p:cNvPr id="46" name="矩形 45"/>
            <p:cNvSpPr/>
            <p:nvPr/>
          </p:nvSpPr>
          <p:spPr>
            <a:xfrm>
              <a:off x="5442663" y="260648"/>
              <a:ext cx="686112" cy="43204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 smtClean="0">
                  <a:latin typeface="+mj-ea"/>
                  <a:ea typeface="+mj-ea"/>
                </a:rPr>
                <a:t>設定</a:t>
              </a:r>
              <a:endParaRPr lang="zh-TW" altLang="en-US" sz="1400" b="1" dirty="0">
                <a:latin typeface="+mj-ea"/>
                <a:ea typeface="+mj-ea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133775" y="260648"/>
              <a:ext cx="634409" cy="43204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 smtClean="0">
                  <a:latin typeface="+mj-ea"/>
                  <a:ea typeface="+mj-ea"/>
                </a:rPr>
                <a:t>書籤</a:t>
              </a:r>
              <a:endParaRPr lang="zh-TW" altLang="en-US" sz="1400" b="1" dirty="0">
                <a:latin typeface="+mj-ea"/>
                <a:ea typeface="+mj-ea"/>
              </a:endParaRPr>
            </a:p>
          </p:txBody>
        </p:sp>
      </p:grpSp>
      <p:cxnSp>
        <p:nvCxnSpPr>
          <p:cNvPr id="49" name="直線接點 48"/>
          <p:cNvCxnSpPr/>
          <p:nvPr/>
        </p:nvCxnSpPr>
        <p:spPr>
          <a:xfrm>
            <a:off x="11484175" y="1669186"/>
            <a:ext cx="0" cy="282012"/>
          </a:xfrm>
          <a:prstGeom prst="line">
            <a:avLst/>
          </a:prstGeom>
          <a:ln w="57150" cmpd="sng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11883609" y="1075985"/>
            <a:ext cx="0" cy="282012"/>
          </a:xfrm>
          <a:prstGeom prst="line">
            <a:avLst/>
          </a:prstGeom>
          <a:ln w="57150" cmpd="sng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7752847" y="5574428"/>
            <a:ext cx="1263562" cy="39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閱讀瀏覽軸</a:t>
            </a:r>
            <a:endParaRPr lang="zh-TW" altLang="en-US" sz="1400" b="1" dirty="0">
              <a:latin typeface="+mj-ea"/>
              <a:ea typeface="+mj-ea"/>
            </a:endParaRPr>
          </a:p>
        </p:txBody>
      </p:sp>
      <p:cxnSp>
        <p:nvCxnSpPr>
          <p:cNvPr id="52" name="直線接點 51"/>
          <p:cNvCxnSpPr/>
          <p:nvPr/>
        </p:nvCxnSpPr>
        <p:spPr>
          <a:xfrm>
            <a:off x="8275374" y="5938530"/>
            <a:ext cx="0" cy="282012"/>
          </a:xfrm>
          <a:prstGeom prst="line">
            <a:avLst/>
          </a:prstGeom>
          <a:ln w="57150" cmpd="sng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1956392" y="6220047"/>
            <a:ext cx="10235608" cy="326412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2073558" y="106966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19464"/>
                </a:solidFill>
              </a:rPr>
              <a:t>線上閱讀</a:t>
            </a:r>
            <a:endParaRPr lang="en-US" altLang="zh-TW" sz="4400" b="1" dirty="0" smtClean="0">
              <a:solidFill>
                <a:srgbClr val="F19464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1717078" y="1344587"/>
            <a:ext cx="474921" cy="317635"/>
          </a:xfrm>
          <a:prstGeom prst="rect">
            <a:avLst/>
          </a:prstGeom>
          <a:ln w="57150" cmpd="sng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004574" y="1901578"/>
            <a:ext cx="961370" cy="396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雲端同步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6795" y="1999363"/>
            <a:ext cx="2103023" cy="11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矩形 25"/>
          <p:cNvSpPr/>
          <p:nvPr/>
        </p:nvSpPr>
        <p:spPr>
          <a:xfrm>
            <a:off x="9785497" y="1971908"/>
            <a:ext cx="2101704" cy="1175327"/>
          </a:xfrm>
          <a:prstGeom prst="rect">
            <a:avLst/>
          </a:prstGeom>
          <a:ln w="57150" cmpd="sng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70681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61" y="1307806"/>
            <a:ext cx="9686140" cy="5279064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sp>
        <p:nvSpPr>
          <p:cNvPr id="9" name="標題 2"/>
          <p:cNvSpPr txBox="1">
            <a:spLocks/>
          </p:cNvSpPr>
          <p:nvPr/>
        </p:nvSpPr>
        <p:spPr>
          <a:xfrm>
            <a:off x="2143125" y="31395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0B050"/>
                </a:solidFill>
              </a:rPr>
              <a:t>個人書房</a:t>
            </a:r>
            <a:r>
              <a:rPr lang="zh-TW" altLang="en-US" dirty="0" smtClean="0"/>
              <a:t>服務說明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2381693" y="1988290"/>
            <a:ext cx="1254642" cy="4571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57603" y="1988288"/>
            <a:ext cx="8187068" cy="45294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1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980" y="1456660"/>
            <a:ext cx="9724420" cy="4972715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2392326" y="2711302"/>
            <a:ext cx="1254647" cy="4784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57604" y="2147764"/>
            <a:ext cx="8240229" cy="42211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2143125" y="31395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0B050"/>
                </a:solidFill>
              </a:rPr>
              <a:t>個人書房</a:t>
            </a:r>
            <a:r>
              <a:rPr lang="zh-TW" altLang="en-US" dirty="0" smtClean="0"/>
              <a:t>服務說明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51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838" y="1423790"/>
            <a:ext cx="9735326" cy="5053210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2371060" y="3242929"/>
            <a:ext cx="1265275" cy="4784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45856" y="2073349"/>
            <a:ext cx="8283873" cy="4369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2143125" y="31395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0B050"/>
                </a:solidFill>
              </a:rPr>
              <a:t>個人書房</a:t>
            </a:r>
            <a:r>
              <a:rPr lang="zh-TW" altLang="en-US" dirty="0" smtClean="0"/>
              <a:t>服務說明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51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1572" y="1416132"/>
            <a:ext cx="9775642" cy="5065631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2349795" y="3806459"/>
            <a:ext cx="1286540" cy="4997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46965" y="2083981"/>
            <a:ext cx="8250867" cy="43380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2143125" y="31395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0B050"/>
                </a:solidFill>
              </a:rPr>
              <a:t>個人書房</a:t>
            </a:r>
            <a:r>
              <a:rPr lang="zh-TW" altLang="en-US" dirty="0" smtClean="0"/>
              <a:t>服務說明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51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26787" y="20903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閱讀功能介紹</a:t>
            </a:r>
            <a:endParaRPr lang="zh-TW" altLang="en-US" sz="4400" b="1" dirty="0"/>
          </a:p>
        </p:txBody>
      </p:sp>
      <p:sp>
        <p:nvSpPr>
          <p:cNvPr id="16" name="矩形 15"/>
          <p:cNvSpPr/>
          <p:nvPr/>
        </p:nvSpPr>
        <p:spPr>
          <a:xfrm>
            <a:off x="7163168" y="1313988"/>
            <a:ext cx="4431260" cy="5172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518180" y="1313988"/>
            <a:ext cx="4431260" cy="5172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743200" y="441288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F19464"/>
                </a:solidFill>
              </a:rPr>
              <a:t>線上閱讀</a:t>
            </a:r>
            <a:endParaRPr lang="zh-TW" altLang="en-US" sz="2800" b="1" dirty="0">
              <a:solidFill>
                <a:srgbClr val="F19464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76739" y="441288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F19464"/>
                </a:solidFill>
              </a:rPr>
              <a:t>離</a:t>
            </a:r>
            <a:r>
              <a:rPr lang="zh-TW" altLang="en-US" sz="2800" b="1" dirty="0">
                <a:solidFill>
                  <a:srgbClr val="F19464"/>
                </a:solidFill>
              </a:rPr>
              <a:t>線</a:t>
            </a:r>
            <a:r>
              <a:rPr lang="zh-TW" altLang="en-US" sz="2800" b="1" dirty="0" smtClean="0">
                <a:solidFill>
                  <a:srgbClr val="F19464"/>
                </a:solidFill>
              </a:rPr>
              <a:t>閱讀</a:t>
            </a:r>
            <a:endParaRPr lang="zh-TW" altLang="en-US" sz="2800" b="1" dirty="0">
              <a:solidFill>
                <a:srgbClr val="F19464"/>
              </a:solidFill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670948" y="4413778"/>
            <a:ext cx="0" cy="1944000"/>
          </a:xfrm>
          <a:prstGeom prst="line">
            <a:avLst/>
          </a:prstGeom>
          <a:ln w="38100">
            <a:solidFill>
              <a:srgbClr val="2A5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7315795" y="4413778"/>
            <a:ext cx="0" cy="1944000"/>
          </a:xfrm>
          <a:prstGeom prst="line">
            <a:avLst/>
          </a:prstGeom>
          <a:ln w="38100">
            <a:solidFill>
              <a:srgbClr val="2A5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2748682" y="4899721"/>
            <a:ext cx="4047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在網路連線的環境下，使用瀏覽器即可開啟電子書，無須安裝閱讀軟體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7393810" y="4899721"/>
            <a:ext cx="4047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在電腦或行動載具中安裝閱讀軟體</a:t>
            </a:r>
            <a:r>
              <a:rPr lang="en-US" altLang="zh-TW" sz="2400" dirty="0" smtClean="0"/>
              <a:t>APP</a:t>
            </a:r>
            <a:r>
              <a:rPr lang="zh-TW" altLang="en-US" sz="2400" dirty="0" smtClean="0"/>
              <a:t>，即可下載電子書並離線閱讀</a:t>
            </a:r>
            <a:endParaRPr lang="zh-TW" altLang="en-US" sz="2400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" cstate="print"/>
          <a:srcRect l="5201" t="9946" r="11781" b="6690"/>
          <a:stretch/>
        </p:blipFill>
        <p:spPr>
          <a:xfrm>
            <a:off x="7315795" y="1475231"/>
            <a:ext cx="4139173" cy="28296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0"/>
          <a:stretch/>
        </p:blipFill>
        <p:spPr>
          <a:xfrm>
            <a:off x="2670948" y="1475231"/>
            <a:ext cx="4130425" cy="282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96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710" y="1775637"/>
            <a:ext cx="9710689" cy="4177488"/>
          </a:xfrm>
          <a:prstGeom prst="rect">
            <a:avLst/>
          </a:prstGeom>
          <a:noFill/>
          <a:ln w="9525">
            <a:solidFill>
              <a:srgbClr val="2A506E"/>
            </a:solidFill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2392325" y="4763388"/>
            <a:ext cx="1275907" cy="4997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68232" y="2445488"/>
            <a:ext cx="8250866" cy="34449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2143125" y="31395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0B050"/>
                </a:solidFill>
              </a:rPr>
              <a:t>個人書房</a:t>
            </a:r>
            <a:r>
              <a:rPr lang="zh-TW" altLang="en-US" dirty="0" smtClean="0"/>
              <a:t>服務說明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51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26787" y="209034"/>
            <a:ext cx="97528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19464"/>
                </a:solidFill>
              </a:rPr>
              <a:t>離線閱讀</a:t>
            </a:r>
          </a:p>
          <a:p>
            <a:r>
              <a:rPr lang="zh-TW" altLang="en-US" sz="3600" dirty="0" smtClean="0"/>
              <a:t>點選「</a:t>
            </a:r>
            <a:r>
              <a:rPr lang="en-US" altLang="zh-TW" sz="3600" dirty="0" smtClean="0"/>
              <a:t>App</a:t>
            </a:r>
            <a:r>
              <a:rPr lang="zh-TW" altLang="en-US" sz="3600" dirty="0" smtClean="0"/>
              <a:t>下載」前往</a:t>
            </a:r>
            <a:r>
              <a:rPr lang="en-US" altLang="zh-TW" sz="3600" dirty="0" err="1" smtClean="0"/>
              <a:t>HyRead</a:t>
            </a:r>
            <a:r>
              <a:rPr lang="zh-TW" altLang="en-US" sz="3600" dirty="0" smtClean="0"/>
              <a:t>閱讀軟體下載頁面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864" y="1811349"/>
            <a:ext cx="6486525" cy="1162050"/>
          </a:xfrm>
          <a:prstGeom prst="rect">
            <a:avLst/>
          </a:prstGeom>
        </p:spPr>
      </p:pic>
      <p:cxnSp>
        <p:nvCxnSpPr>
          <p:cNvPr id="4" name="直線接點 3"/>
          <p:cNvCxnSpPr/>
          <p:nvPr/>
        </p:nvCxnSpPr>
        <p:spPr>
          <a:xfrm>
            <a:off x="3475045" y="2183558"/>
            <a:ext cx="0" cy="553507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橢圓 4"/>
          <p:cNvSpPr/>
          <p:nvPr/>
        </p:nvSpPr>
        <p:spPr>
          <a:xfrm>
            <a:off x="3403037" y="2105116"/>
            <a:ext cx="156884" cy="156884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564243" y="2460311"/>
            <a:ext cx="1789856" cy="52095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下載閱讀軟體</a:t>
            </a:r>
          </a:p>
        </p:txBody>
      </p:sp>
      <p:sp>
        <p:nvSpPr>
          <p:cNvPr id="7" name="矩形 6"/>
          <p:cNvSpPr/>
          <p:nvPr/>
        </p:nvSpPr>
        <p:spPr>
          <a:xfrm>
            <a:off x="2226787" y="3506541"/>
            <a:ext cx="8275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/>
              <a:t>或使用行動載具掃描QR Code至商城下載</a:t>
            </a:r>
            <a:endParaRPr lang="en-US" altLang="zh-TW" sz="3600" dirty="0" smtClean="0"/>
          </a:p>
        </p:txBody>
      </p:sp>
      <p:sp>
        <p:nvSpPr>
          <p:cNvPr id="14" name="文字方塊 13"/>
          <p:cNvSpPr txBox="1"/>
          <p:nvPr/>
        </p:nvSpPr>
        <p:spPr>
          <a:xfrm>
            <a:off x="4370162" y="4251087"/>
            <a:ext cx="199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err="1" smtClean="0"/>
              <a:t>HyRead</a:t>
            </a:r>
            <a:r>
              <a:rPr lang="en-US" altLang="zh-TW" sz="3600" b="1" dirty="0" smtClean="0"/>
              <a:t> 3</a:t>
            </a:r>
            <a:endParaRPr lang="zh-TW" altLang="en-US" sz="3600" b="1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8676" y="4229115"/>
            <a:ext cx="2029456" cy="2040139"/>
          </a:xfrm>
          <a:prstGeom prst="rect">
            <a:avLst/>
          </a:prstGeom>
        </p:spPr>
      </p:pic>
      <p:grpSp>
        <p:nvGrpSpPr>
          <p:cNvPr id="8" name="群組 15"/>
          <p:cNvGrpSpPr/>
          <p:nvPr/>
        </p:nvGrpSpPr>
        <p:grpSpPr>
          <a:xfrm>
            <a:off x="4354099" y="4970713"/>
            <a:ext cx="2945487" cy="1176464"/>
            <a:chOff x="4347466" y="4622622"/>
            <a:chExt cx="2461160" cy="98301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7466" y="4622622"/>
              <a:ext cx="2461160" cy="983018"/>
            </a:xfrm>
            <a:prstGeom prst="rect">
              <a:avLst/>
            </a:prstGeom>
          </p:spPr>
        </p:pic>
        <p:pic>
          <p:nvPicPr>
            <p:cNvPr id="1026" name="Picture 2" descr="http://s01.calm9.com/qrcode/2017-04/8PWNWC5JF7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180" t="8580" r="7445" b="6045"/>
            <a:stretch/>
          </p:blipFill>
          <p:spPr bwMode="auto">
            <a:xfrm>
              <a:off x="5951608" y="4745108"/>
              <a:ext cx="731740" cy="731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群組 17"/>
          <p:cNvGrpSpPr/>
          <p:nvPr/>
        </p:nvGrpSpPr>
        <p:grpSpPr>
          <a:xfrm>
            <a:off x="7456897" y="4970713"/>
            <a:ext cx="2945487" cy="1176464"/>
            <a:chOff x="6899849" y="4622622"/>
            <a:chExt cx="2461160" cy="983018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99849" y="4622622"/>
              <a:ext cx="2461160" cy="983018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88" t="7935" r="5548" b="8171"/>
            <a:stretch/>
          </p:blipFill>
          <p:spPr>
            <a:xfrm>
              <a:off x="8486731" y="4747753"/>
              <a:ext cx="759274" cy="73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565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102" y="1212111"/>
            <a:ext cx="7238480" cy="535881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/>
              <a:t>新增</a:t>
            </a:r>
            <a:r>
              <a:rPr lang="zh-TW" altLang="en-US" sz="4400" b="1" dirty="0" smtClean="0">
                <a:solidFill>
                  <a:schemeClr val="tx1"/>
                </a:solidFill>
              </a:rPr>
              <a:t>所屬圖書館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8978" y="5301240"/>
            <a:ext cx="1728756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dk1"/>
                </a:solidFill>
                <a:latin typeface="+mj-ea"/>
                <a:ea typeface="+mj-ea"/>
              </a:rPr>
              <a:t>新增圖書館</a:t>
            </a:r>
            <a:endParaRPr lang="zh-TW" altLang="zh-TW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945266" y="5818454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4866824" y="5966339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9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032" y="1222743"/>
            <a:ext cx="7072221" cy="524694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進入</a:t>
            </a:r>
            <a:r>
              <a:rPr lang="zh-TW" altLang="en-US" sz="4400" b="1" dirty="0" smtClean="0">
                <a:solidFill>
                  <a:schemeClr val="tx1"/>
                </a:solidFill>
              </a:rPr>
              <a:t>所屬圖書館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76580" y="2866382"/>
            <a:ext cx="1541721" cy="812479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點選</a:t>
            </a:r>
            <a:r>
              <a:rPr lang="en-US" altLang="zh-TW" b="1" dirty="0" smtClean="0">
                <a:latin typeface="+mj-ea"/>
                <a:ea typeface="+mj-ea"/>
              </a:rPr>
              <a:t/>
            </a:r>
            <a:br>
              <a:rPr lang="en-US" altLang="zh-TW" b="1" dirty="0" smtClean="0">
                <a:latin typeface="+mj-ea"/>
                <a:ea typeface="+mj-ea"/>
              </a:rPr>
            </a:br>
            <a:r>
              <a:rPr lang="zh-TW" altLang="en-US" b="1" dirty="0" smtClean="0">
                <a:latin typeface="+mj-ea"/>
                <a:ea typeface="+mj-ea"/>
              </a:rPr>
              <a:t>聯合大學</a:t>
            </a:r>
            <a:endParaRPr lang="zh-TW" altLang="zh-TW" b="1" dirty="0">
              <a:solidFill>
                <a:schemeClr val="dk1"/>
              </a:solidFill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764513" y="2681848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4686073" y="2510758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911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8286" y="1275907"/>
            <a:ext cx="7196029" cy="51674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71978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</a:rPr>
              <a:t>登入所屬圖書館的帳號</a:t>
            </a:r>
            <a:r>
              <a:rPr lang="en-US" altLang="zh-TW" sz="4400" b="1" dirty="0" smtClean="0">
                <a:solidFill>
                  <a:schemeClr val="tx1"/>
                </a:solidFill>
              </a:rPr>
              <a:t>/</a:t>
            </a:r>
            <a:r>
              <a:rPr lang="zh-TW" altLang="en-US" sz="4400" b="1" dirty="0" smtClean="0">
                <a:solidFill>
                  <a:schemeClr val="tx1"/>
                </a:solidFill>
              </a:rPr>
              <a:t>密碼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18948" y="1898235"/>
            <a:ext cx="1029666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登入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574208" y="1709563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4495766" y="1552679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2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823" y="1186492"/>
            <a:ext cx="7378552" cy="527721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</a:rPr>
              <a:t>瀏覽各主題電子書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63047" y="3052678"/>
            <a:ext cx="2694080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切換主題瀏覽電子書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5863416" y="2849560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5774341" y="2702469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8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7281" y="1169579"/>
            <a:ext cx="7444862" cy="540732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</a:rPr>
              <a:t>搜尋電子書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73472" y="1853156"/>
            <a:ext cx="2831291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輸入關鍵字搜尋電子書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5497608" y="1664484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5419166" y="1507600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32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6984" y="1127051"/>
            <a:ext cx="6949337" cy="51725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</a:rPr>
              <a:t>借閱電子書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76077" y="3455608"/>
            <a:ext cx="790131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借閱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0942695" y="3266936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10864253" y="3110052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058940" y="3455608"/>
            <a:ext cx="1245927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線上瀏覽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9691201" y="3266936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2" name="橢圓 11"/>
          <p:cNvSpPr/>
          <p:nvPr/>
        </p:nvSpPr>
        <p:spPr>
          <a:xfrm>
            <a:off x="9612759" y="3110052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931" y="3593197"/>
            <a:ext cx="2811558" cy="15848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705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56" y="1169580"/>
            <a:ext cx="7085537" cy="530409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收藏</a:t>
            </a:r>
            <a:r>
              <a:rPr lang="zh-TW" altLang="en-US" sz="4400" b="1" dirty="0" smtClean="0">
                <a:solidFill>
                  <a:schemeClr val="tx1"/>
                </a:solidFill>
              </a:rPr>
              <a:t>電子書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05955" y="4082928"/>
            <a:ext cx="1130373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加入收藏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0847004" y="3894256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10768562" y="3737372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8141" y="3206383"/>
            <a:ext cx="4853653" cy="304622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5848131" y="5762847"/>
            <a:ext cx="1031135" cy="457200"/>
          </a:xfrm>
          <a:prstGeom prst="rect">
            <a:avLst/>
          </a:prstGeom>
          <a:noFill/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zh-TW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5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2660" y="1154594"/>
            <a:ext cx="7468990" cy="534189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</a:rPr>
              <a:t>進入我的書櫃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81403" y="1791190"/>
            <a:ext cx="1779680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進入我的書櫃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1005539" y="1602518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10927097" y="1445634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2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/>
          <p:cNvCxnSpPr/>
          <p:nvPr/>
        </p:nvCxnSpPr>
        <p:spPr>
          <a:xfrm>
            <a:off x="952500" y="-533400"/>
            <a:ext cx="0" cy="7797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橢圓 2"/>
          <p:cNvSpPr/>
          <p:nvPr/>
        </p:nvSpPr>
        <p:spPr>
          <a:xfrm>
            <a:off x="198768" y="258424"/>
            <a:ext cx="1515732" cy="1515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45921" y="385346"/>
            <a:ext cx="6869188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/>
              <a:t>閱讀方式</a:t>
            </a:r>
          </a:p>
          <a:p>
            <a:r>
              <a:rPr lang="zh-TW" altLang="en-US" sz="2800" dirty="0"/>
              <a:t>支援多種載具，用電腦用手機都可以看</a:t>
            </a:r>
          </a:p>
          <a:p>
            <a:r>
              <a:rPr lang="zh-TW" altLang="en-US" sz="2800" dirty="0" smtClean="0"/>
              <a:t>並提供瀏覽器線上閱讀與</a:t>
            </a:r>
            <a:r>
              <a:rPr lang="en-US" altLang="zh-TW" sz="2800" dirty="0" smtClean="0"/>
              <a:t>APP</a:t>
            </a:r>
            <a:r>
              <a:rPr lang="zh-TW" altLang="en-US" sz="2800" dirty="0" smtClean="0"/>
              <a:t>離線下載閱讀</a:t>
            </a:r>
            <a:endParaRPr lang="en-US" altLang="zh-TW" sz="2800" dirty="0" smtClean="0"/>
          </a:p>
        </p:txBody>
      </p:sp>
      <p:sp>
        <p:nvSpPr>
          <p:cNvPr id="15" name="橢圓 14"/>
          <p:cNvSpPr/>
          <p:nvPr/>
        </p:nvSpPr>
        <p:spPr>
          <a:xfrm>
            <a:off x="6282332" y="2136127"/>
            <a:ext cx="4713893" cy="4713893"/>
          </a:xfrm>
          <a:prstGeom prst="ellipse">
            <a:avLst/>
          </a:prstGeom>
          <a:solidFill>
            <a:srgbClr val="F1946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1360205" y="2136127"/>
            <a:ext cx="4713893" cy="4713893"/>
          </a:xfrm>
          <a:prstGeom prst="ellipse">
            <a:avLst/>
          </a:prstGeom>
          <a:solidFill>
            <a:srgbClr val="F1946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8821030" y="102095"/>
            <a:ext cx="3131272" cy="313127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3088949" y="5912064"/>
            <a:ext cx="1019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/>
              <a:t>PC/NB</a:t>
            </a:r>
          </a:p>
        </p:txBody>
      </p:sp>
      <p:grpSp>
        <p:nvGrpSpPr>
          <p:cNvPr id="5" name="群組 28"/>
          <p:cNvGrpSpPr/>
          <p:nvPr/>
        </p:nvGrpSpPr>
        <p:grpSpPr>
          <a:xfrm>
            <a:off x="6470709" y="3004613"/>
            <a:ext cx="1779192" cy="2638011"/>
            <a:chOff x="5686311" y="2991521"/>
            <a:chExt cx="1779192" cy="2638011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311" y="2991521"/>
              <a:ext cx="1779192" cy="2638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504" y="3240512"/>
              <a:ext cx="1605021" cy="2140028"/>
            </a:xfrm>
            <a:prstGeom prst="rect">
              <a:avLst/>
            </a:prstGeom>
          </p:spPr>
        </p:pic>
      </p:grpSp>
      <p:grpSp>
        <p:nvGrpSpPr>
          <p:cNvPr id="7" name="群組 21"/>
          <p:cNvGrpSpPr/>
          <p:nvPr/>
        </p:nvGrpSpPr>
        <p:grpSpPr>
          <a:xfrm>
            <a:off x="1125576" y="2910636"/>
            <a:ext cx="3043729" cy="2482996"/>
            <a:chOff x="1714500" y="2811943"/>
            <a:chExt cx="3043729" cy="2482996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2811943"/>
              <a:ext cx="3043729" cy="2482996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6825" y="3041333"/>
              <a:ext cx="2622950" cy="1573444"/>
            </a:xfrm>
            <a:prstGeom prst="rect">
              <a:avLst/>
            </a:prstGeom>
          </p:spPr>
        </p:pic>
      </p:grpSp>
      <p:grpSp>
        <p:nvGrpSpPr>
          <p:cNvPr id="8" name="群組 31"/>
          <p:cNvGrpSpPr/>
          <p:nvPr/>
        </p:nvGrpSpPr>
        <p:grpSpPr>
          <a:xfrm>
            <a:off x="3088949" y="3687912"/>
            <a:ext cx="2995017" cy="2034614"/>
            <a:chOff x="3495094" y="4037992"/>
            <a:chExt cx="2995017" cy="2034614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094" y="4037992"/>
              <a:ext cx="2995017" cy="2034614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7" cstate="print"/>
            <a:srcRect l="7136" r="7099"/>
            <a:stretch/>
          </p:blipFill>
          <p:spPr>
            <a:xfrm>
              <a:off x="3968664" y="4225925"/>
              <a:ext cx="2064028" cy="1244434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7254486" y="5777125"/>
            <a:ext cx="27481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 smtClean="0"/>
              <a:t>Tablet/Smart Phone</a:t>
            </a:r>
          </a:p>
          <a:p>
            <a:pPr algn="ctr"/>
            <a:r>
              <a:rPr lang="zh-TW" altLang="en-US" dirty="0" smtClean="0"/>
              <a:t>包含</a:t>
            </a:r>
            <a:r>
              <a:rPr lang="en-US" altLang="zh-TW" dirty="0" smtClean="0"/>
              <a:t>iOS/Android/Win10</a:t>
            </a:r>
            <a:endParaRPr lang="en-US" altLang="zh-TW" dirty="0"/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47" y="3417339"/>
            <a:ext cx="3355478" cy="223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7" y="569570"/>
            <a:ext cx="913984" cy="9139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072" y="0"/>
            <a:ext cx="2556074" cy="255607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370104" y="2272671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 err="1" smtClean="0"/>
              <a:t>HyRead</a:t>
            </a:r>
            <a:r>
              <a:rPr lang="en-US" altLang="zh-TW" sz="2400" b="1" dirty="0" smtClean="0"/>
              <a:t> Gaze</a:t>
            </a:r>
          </a:p>
          <a:p>
            <a:pPr algn="ctr"/>
            <a:r>
              <a:rPr lang="zh-TW" altLang="en-US" sz="2400" b="1" dirty="0" smtClean="0"/>
              <a:t>電子紙閱讀</a:t>
            </a:r>
            <a:r>
              <a:rPr lang="zh-TW" altLang="en-US" sz="2400" b="1" dirty="0"/>
              <a:t>器</a:t>
            </a:r>
            <a:endParaRPr lang="en-US" altLang="zh-TW" dirty="0"/>
          </a:p>
        </p:txBody>
      </p:sp>
      <p:pic>
        <p:nvPicPr>
          <p:cNvPr id="1026" name="Picture 2" descr="https://ebook.hyread.com.tw/activity/201902gaze/images/HyreadNote_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582" y="894683"/>
            <a:ext cx="1838641" cy="1661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37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4690" y="1414130"/>
            <a:ext cx="7350318" cy="496562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</a:rPr>
              <a:t>管理借閱的電子書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333980" y="2966517"/>
            <a:ext cx="2650730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提供免費閱讀的電子書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7559275" y="2777845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2" name="橢圓 11"/>
          <p:cNvSpPr/>
          <p:nvPr/>
        </p:nvSpPr>
        <p:spPr>
          <a:xfrm>
            <a:off x="7480833" y="2620961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98029" y="2966517"/>
            <a:ext cx="1971072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借閱中的電子書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6647900" y="2777845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5" name="橢圓 14"/>
          <p:cNvSpPr/>
          <p:nvPr/>
        </p:nvSpPr>
        <p:spPr>
          <a:xfrm>
            <a:off x="6569458" y="2620961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30940" y="4290976"/>
            <a:ext cx="2664483" cy="54000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點選書封即可開始閱讀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5465845" y="5650778"/>
            <a:ext cx="252000" cy="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8" name="橢圓 17"/>
          <p:cNvSpPr/>
          <p:nvPr/>
        </p:nvSpPr>
        <p:spPr>
          <a:xfrm>
            <a:off x="5308961" y="5578770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8675229" y="2305529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8850545" y="2390128"/>
            <a:ext cx="252000" cy="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23" name="矩形 22"/>
          <p:cNvSpPr/>
          <p:nvPr/>
        </p:nvSpPr>
        <p:spPr>
          <a:xfrm>
            <a:off x="9123799" y="2119457"/>
            <a:ext cx="1870269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收藏電子書列表</a:t>
            </a:r>
            <a:endParaRPr lang="zh-TW" altLang="zh-TW" b="1" dirty="0"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33614" y="5358697"/>
            <a:ext cx="2057082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管理此本電子書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21" name="直線接點 20"/>
          <p:cNvCxnSpPr/>
          <p:nvPr/>
        </p:nvCxnSpPr>
        <p:spPr>
          <a:xfrm>
            <a:off x="5458757" y="4580434"/>
            <a:ext cx="252000" cy="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24" name="橢圓 23"/>
          <p:cNvSpPr/>
          <p:nvPr/>
        </p:nvSpPr>
        <p:spPr>
          <a:xfrm>
            <a:off x="5301873" y="4508426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0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615" y="1180213"/>
            <a:ext cx="7085167" cy="527374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439592" y="209034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/>
              <a:t>管理借閱的電子書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564346" y="2695258"/>
            <a:ext cx="1986025" cy="54000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觀看書籍資訊</a:t>
            </a:r>
          </a:p>
        </p:txBody>
      </p:sp>
      <p:cxnSp>
        <p:nvCxnSpPr>
          <p:cNvPr id="11" name="直線接點 10"/>
          <p:cNvCxnSpPr/>
          <p:nvPr/>
        </p:nvCxnSpPr>
        <p:spPr>
          <a:xfrm>
            <a:off x="8320517" y="2981171"/>
            <a:ext cx="252000" cy="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2" name="橢圓 11"/>
          <p:cNvSpPr/>
          <p:nvPr/>
        </p:nvSpPr>
        <p:spPr>
          <a:xfrm>
            <a:off x="8163633" y="2909163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96070" y="3794989"/>
            <a:ext cx="1474420" cy="54000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刪除檔案</a:t>
            </a:r>
          </a:p>
        </p:txBody>
      </p:sp>
      <p:cxnSp>
        <p:nvCxnSpPr>
          <p:cNvPr id="14" name="直線接點 13"/>
          <p:cNvCxnSpPr/>
          <p:nvPr/>
        </p:nvCxnSpPr>
        <p:spPr>
          <a:xfrm>
            <a:off x="8052241" y="4080902"/>
            <a:ext cx="252000" cy="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5" name="橢圓 14"/>
          <p:cNvSpPr/>
          <p:nvPr/>
        </p:nvSpPr>
        <p:spPr>
          <a:xfrm>
            <a:off x="7895357" y="4008894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39209" y="3464151"/>
            <a:ext cx="1075430" cy="54000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還書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6792011" y="3750064"/>
            <a:ext cx="252000" cy="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8" name="橢圓 17"/>
          <p:cNvSpPr/>
          <p:nvPr/>
        </p:nvSpPr>
        <p:spPr>
          <a:xfrm>
            <a:off x="7066639" y="3678056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9" name="橢圓形圖說文字 18"/>
          <p:cNvSpPr/>
          <p:nvPr/>
        </p:nvSpPr>
        <p:spPr>
          <a:xfrm>
            <a:off x="8323562" y="5019047"/>
            <a:ext cx="1946895" cy="1302778"/>
          </a:xfrm>
          <a:prstGeom prst="wedgeEllipseCallout">
            <a:avLst>
              <a:gd name="adj1" fmla="val -63593"/>
              <a:gd name="adj2" fmla="val -14582"/>
            </a:avLst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 rot="424885">
            <a:off x="8514781" y="5238512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馬上開始</a:t>
            </a:r>
            <a:endParaRPr lang="en-US" altLang="zh-TW" sz="2800" b="1" dirty="0" smtClean="0">
              <a:solidFill>
                <a:schemeClr val="bg1"/>
              </a:solidFill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</a:rPr>
              <a:t>閱讀吧！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2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39592" y="209034"/>
            <a:ext cx="38122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直</a:t>
            </a:r>
            <a:r>
              <a:rPr lang="zh-TW" altLang="en-US" sz="4400" b="1" dirty="0"/>
              <a:t>式</a:t>
            </a:r>
            <a:r>
              <a:rPr lang="en-US" altLang="zh-TW" sz="4400" b="1" dirty="0" smtClean="0"/>
              <a:t>/</a:t>
            </a:r>
            <a:r>
              <a:rPr lang="zh-TW" altLang="en-US" sz="4400" b="1" dirty="0" smtClean="0"/>
              <a:t>橫式</a:t>
            </a:r>
            <a:r>
              <a:rPr lang="zh-TW" altLang="en-US" sz="4400" b="1" dirty="0"/>
              <a:t>閱讀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grpSp>
        <p:nvGrpSpPr>
          <p:cNvPr id="3" name="群組 10"/>
          <p:cNvGrpSpPr/>
          <p:nvPr/>
        </p:nvGrpSpPr>
        <p:grpSpPr>
          <a:xfrm>
            <a:off x="3324334" y="1274083"/>
            <a:ext cx="3706781" cy="5456070"/>
            <a:chOff x="3324334" y="1274083"/>
            <a:chExt cx="3706781" cy="5456070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324334" y="1274083"/>
              <a:ext cx="3706781" cy="545607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70719" y="1867371"/>
              <a:ext cx="3179703" cy="4239602"/>
            </a:xfrm>
            <a:prstGeom prst="rect">
              <a:avLst/>
            </a:prstGeom>
          </p:spPr>
        </p:pic>
      </p:grpSp>
      <p:grpSp>
        <p:nvGrpSpPr>
          <p:cNvPr id="4" name="群組 9"/>
          <p:cNvGrpSpPr/>
          <p:nvPr/>
        </p:nvGrpSpPr>
        <p:grpSpPr>
          <a:xfrm>
            <a:off x="6244032" y="2736458"/>
            <a:ext cx="5456070" cy="3706781"/>
            <a:chOff x="6244032" y="2736458"/>
            <a:chExt cx="5456070" cy="3706781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>
              <a:off x="7118676" y="1861814"/>
              <a:ext cx="3706781" cy="545607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64679" y="2982118"/>
              <a:ext cx="4325160" cy="3243870"/>
            </a:xfrm>
            <a:prstGeom prst="rect">
              <a:avLst/>
            </a:prstGeom>
          </p:spPr>
        </p:pic>
      </p:grpSp>
      <p:cxnSp>
        <p:nvCxnSpPr>
          <p:cNvPr id="6" name="直線接點 5"/>
          <p:cNvCxnSpPr/>
          <p:nvPr/>
        </p:nvCxnSpPr>
        <p:spPr>
          <a:xfrm>
            <a:off x="10871314" y="2604066"/>
            <a:ext cx="0" cy="21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10792872" y="2799238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51553" y="1327041"/>
            <a:ext cx="2093526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直式閱讀（單頁）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5" name="直線接點 14"/>
          <p:cNvCxnSpPr/>
          <p:nvPr/>
        </p:nvCxnSpPr>
        <p:spPr>
          <a:xfrm rot="16200000">
            <a:off x="7141334" y="1509264"/>
            <a:ext cx="0" cy="21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6" name="橢圓 15"/>
          <p:cNvSpPr/>
          <p:nvPr/>
        </p:nvSpPr>
        <p:spPr>
          <a:xfrm>
            <a:off x="6877916" y="1538550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46109" y="2046988"/>
            <a:ext cx="2093526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橫式閱讀（雙頁）</a:t>
            </a:r>
            <a:endParaRPr lang="zh-TW" altLang="zh-TW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4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6864" y="1189023"/>
            <a:ext cx="3706781" cy="5456070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552" y="1743738"/>
            <a:ext cx="3218528" cy="427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3552" y="1181934"/>
            <a:ext cx="3706781" cy="54560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38122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直</a:t>
            </a:r>
            <a:r>
              <a:rPr lang="zh-TW" altLang="en-US" sz="4400" b="1" dirty="0"/>
              <a:t>向</a:t>
            </a:r>
            <a:r>
              <a:rPr lang="en-US" altLang="zh-TW" sz="4400" b="1" dirty="0" smtClean="0"/>
              <a:t>/</a:t>
            </a:r>
            <a:r>
              <a:rPr lang="zh-TW" altLang="en-US" sz="4400" b="1" dirty="0" smtClean="0"/>
              <a:t>橫向閱讀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018177" y="1465265"/>
            <a:ext cx="1201331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直向閱讀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5" name="直線接點 14"/>
          <p:cNvCxnSpPr/>
          <p:nvPr/>
        </p:nvCxnSpPr>
        <p:spPr>
          <a:xfrm rot="16200000">
            <a:off x="5907958" y="1647488"/>
            <a:ext cx="0" cy="21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6" name="橢圓 15"/>
          <p:cNvSpPr/>
          <p:nvPr/>
        </p:nvSpPr>
        <p:spPr>
          <a:xfrm>
            <a:off x="5644540" y="1676774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79776" y="1722476"/>
            <a:ext cx="288032" cy="266364"/>
          </a:xfrm>
          <a:prstGeom prst="rect">
            <a:avLst/>
          </a:prstGeom>
          <a:noFill/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zh-TW" b="1" dirty="0">
              <a:latin typeface="+mj-ea"/>
              <a:ea typeface="+mj-ea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560" y="1476596"/>
            <a:ext cx="657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4749356" y="1481471"/>
            <a:ext cx="662615" cy="783263"/>
          </a:xfrm>
          <a:prstGeom prst="rect">
            <a:avLst/>
          </a:prstGeom>
          <a:noFill/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zh-TW" b="1" dirty="0">
              <a:latin typeface="+mj-ea"/>
              <a:ea typeface="+mj-ea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1266" y="1700808"/>
            <a:ext cx="322861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94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97" y="1224000"/>
            <a:ext cx="4149538" cy="55327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目次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85911" y="1889016"/>
            <a:ext cx="1890215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瀏覽本書目次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3884634" y="1700344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2" name="橢圓 11"/>
          <p:cNvSpPr/>
          <p:nvPr/>
        </p:nvSpPr>
        <p:spPr>
          <a:xfrm>
            <a:off x="3806192" y="1543460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atin typeface="+mj-ea"/>
              <a:ea typeface="+mj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66"/>
          <a:stretch/>
        </p:blipFill>
        <p:spPr>
          <a:xfrm>
            <a:off x="7589130" y="701020"/>
            <a:ext cx="4298077" cy="60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20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7824" y="760653"/>
            <a:ext cx="4384289" cy="58457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縮圖</a:t>
            </a:r>
            <a:r>
              <a:rPr lang="zh-TW" altLang="en-US" sz="4400" b="1" dirty="0"/>
              <a:t>預覽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0105" y="1524246"/>
            <a:ext cx="5809129" cy="435684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63087" y="6203974"/>
            <a:ext cx="1388738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縮圖預覽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 rot="5400000">
            <a:off x="11241825" y="6384139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11323182" y="6399226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cxnSp>
        <p:nvCxnSpPr>
          <p:cNvPr id="10" name="直線接點 9"/>
          <p:cNvCxnSpPr>
            <a:endCxn id="5" idx="1"/>
          </p:cNvCxnSpPr>
          <p:nvPr/>
        </p:nvCxnSpPr>
        <p:spPr>
          <a:xfrm>
            <a:off x="7674542" y="5804770"/>
            <a:ext cx="2088545" cy="669369"/>
          </a:xfrm>
          <a:prstGeom prst="line">
            <a:avLst/>
          </a:prstGeom>
          <a:ln w="57150" cmpd="sng">
            <a:solidFill>
              <a:srgbClr val="F19464"/>
            </a:solidFill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752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258" y="1171850"/>
            <a:ext cx="4149538" cy="553271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9895" y="1224338"/>
            <a:ext cx="4058790" cy="54117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螢光筆畫線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85177" y="1821781"/>
            <a:ext cx="1779680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進入註記模式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7109313" y="1633109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7" name="橢圓 6"/>
          <p:cNvSpPr/>
          <p:nvPr/>
        </p:nvSpPr>
        <p:spPr>
          <a:xfrm>
            <a:off x="7030871" y="1476225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68792" y="209034"/>
            <a:ext cx="2899893" cy="676852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設定畫筆顏色、粗細、線條，即可在頁面上劃記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11648148" y="886309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3" name="橢圓 12"/>
          <p:cNvSpPr/>
          <p:nvPr/>
        </p:nvSpPr>
        <p:spPr>
          <a:xfrm>
            <a:off x="11569706" y="1093408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1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4857" y="1208537"/>
            <a:ext cx="4122023" cy="549603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258" y="1171850"/>
            <a:ext cx="4149538" cy="55327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便條紙註記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794116" y="1889016"/>
            <a:ext cx="1779680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進入註記模式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7018252" y="1700344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3" name="橢圓 12"/>
          <p:cNvSpPr/>
          <p:nvPr/>
        </p:nvSpPr>
        <p:spPr>
          <a:xfrm>
            <a:off x="6939810" y="1543460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543495" y="209034"/>
            <a:ext cx="2225190" cy="676852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設定便條紙顏色，輸入欲註記的文字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11426204" y="886309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6" name="橢圓 15"/>
          <p:cNvSpPr/>
          <p:nvPr/>
        </p:nvSpPr>
        <p:spPr>
          <a:xfrm>
            <a:off x="11347762" y="1093408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0191" y="745917"/>
            <a:ext cx="4468988" cy="595865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258" y="1171850"/>
            <a:ext cx="4149538" cy="55327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</a:rPr>
              <a:t>頁面分享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71245" y="1848675"/>
            <a:ext cx="2405902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擷取書籍頁面並分享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6421603" y="1660003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2" name="橢圓 11"/>
          <p:cNvSpPr/>
          <p:nvPr/>
        </p:nvSpPr>
        <p:spPr>
          <a:xfrm>
            <a:off x="6343161" y="1503119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80191" y="4515968"/>
            <a:ext cx="1973612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可選擇分享方式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9345617" y="4327296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5" name="橢圓 14"/>
          <p:cNvSpPr/>
          <p:nvPr/>
        </p:nvSpPr>
        <p:spPr>
          <a:xfrm>
            <a:off x="9267175" y="4170412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8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97" y="1133569"/>
            <a:ext cx="4293323" cy="57244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書籤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526001" y="325717"/>
            <a:ext cx="1374876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加入書籤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7418042" y="860612"/>
            <a:ext cx="0" cy="181281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5" name="橢圓 14"/>
          <p:cNvSpPr/>
          <p:nvPr/>
        </p:nvSpPr>
        <p:spPr>
          <a:xfrm>
            <a:off x="7347029" y="1055127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701"/>
          <a:stretch/>
        </p:blipFill>
        <p:spPr>
          <a:xfrm>
            <a:off x="6730560" y="2055201"/>
            <a:ext cx="5461440" cy="3881165"/>
          </a:xfrm>
          <a:prstGeom prst="rect">
            <a:avLst/>
          </a:prstGeom>
        </p:spPr>
      </p:pic>
      <p:cxnSp>
        <p:nvCxnSpPr>
          <p:cNvPr id="11" name="直線接點 10"/>
          <p:cNvCxnSpPr/>
          <p:nvPr/>
        </p:nvCxnSpPr>
        <p:spPr>
          <a:xfrm>
            <a:off x="10026899" y="2840959"/>
            <a:ext cx="26348" cy="22634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2" name="橢圓 11"/>
          <p:cNvSpPr/>
          <p:nvPr/>
        </p:nvSpPr>
        <p:spPr>
          <a:xfrm>
            <a:off x="9973735" y="2721223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44633" y="3067299"/>
            <a:ext cx="3051425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快速瀏覽加入書籤的頁面</a:t>
            </a:r>
            <a:endParaRPr lang="zh-TW" altLang="zh-TW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9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635000" y="529010"/>
            <a:ext cx="5765800" cy="70609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支援多種閱讀格式</a:t>
            </a:r>
          </a:p>
        </p:txBody>
      </p:sp>
      <p:cxnSp>
        <p:nvCxnSpPr>
          <p:cNvPr id="3" name="直線接點 2"/>
          <p:cNvCxnSpPr/>
          <p:nvPr/>
        </p:nvCxnSpPr>
        <p:spPr>
          <a:xfrm flipV="1">
            <a:off x="838200" y="1484784"/>
            <a:ext cx="4804544" cy="5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5398766" y="5812864"/>
            <a:ext cx="1718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b="1" dirty="0">
                <a:latin typeface="+mj-ea"/>
                <a:ea typeface="+mj-ea"/>
              </a:rPr>
              <a:t>排版格式</a:t>
            </a:r>
            <a:r>
              <a:rPr kumimoji="0" lang="en-US" altLang="zh-TW" b="1" dirty="0">
                <a:latin typeface="+mj-ea"/>
                <a:ea typeface="+mj-ea"/>
              </a:rPr>
              <a:t>(PDF)</a:t>
            </a:r>
            <a:endParaRPr kumimoji="0" lang="zh-TW" altLang="en-US" b="1" dirty="0">
              <a:latin typeface="+mj-ea"/>
              <a:ea typeface="+mj-ea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2195191" y="5812864"/>
            <a:ext cx="124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b="1" dirty="0">
                <a:latin typeface="+mj-ea"/>
                <a:ea typeface="+mj-ea"/>
              </a:rPr>
              <a:t>EPUB</a:t>
            </a:r>
            <a:r>
              <a:rPr kumimoji="0" lang="zh-TW" altLang="en-US" b="1" dirty="0">
                <a:latin typeface="+mj-ea"/>
                <a:ea typeface="+mj-ea"/>
              </a:rPr>
              <a:t>格式</a:t>
            </a:r>
          </a:p>
        </p:txBody>
      </p:sp>
      <p:sp>
        <p:nvSpPr>
          <p:cNvPr id="7" name="文字方塊 7"/>
          <p:cNvSpPr txBox="1">
            <a:spLocks noChangeArrowheads="1"/>
          </p:cNvSpPr>
          <p:nvPr/>
        </p:nvSpPr>
        <p:spPr bwMode="auto">
          <a:xfrm>
            <a:off x="9092878" y="5812864"/>
            <a:ext cx="1570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b="1" dirty="0">
                <a:latin typeface="+mj-ea"/>
                <a:ea typeface="+mj-ea"/>
              </a:rPr>
              <a:t>多媒體電子書</a:t>
            </a:r>
          </a:p>
        </p:txBody>
      </p:sp>
      <p:pic>
        <p:nvPicPr>
          <p:cNvPr id="8" name="Picture 5" descr="D:\Grace\HyWeb\HyRead ebook 圖書館\使用手冊\HyRead ebook 團體電子書\IMG_00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28" y="2006154"/>
            <a:ext cx="2700338" cy="3598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9" name="Picture 6" descr="D:\Grace\HyWeb\HyRead ebook 圖書館\使用手冊\HyRead ebook 團體電子書\IMG_0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153" y="1980754"/>
            <a:ext cx="2700338" cy="3598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" name="Picture 7" descr="D:\Grace\HyWeb\HyRead ebook 圖書館\使用手冊\HyRead ebook 團體電子書\IMG_00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3578" y="1929954"/>
            <a:ext cx="2698750" cy="3598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" name="Picture 13" descr="http://icons-search.com/img/fasticon/icomic_lnx.zip/icomic_lnx-icons-128X128-music.png-128x1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6791" y="5663639"/>
            <a:ext cx="517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7243" y="1075147"/>
            <a:ext cx="4439600" cy="591946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687" y="1325283"/>
            <a:ext cx="4149538" cy="55327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全文搜</a:t>
            </a:r>
            <a:r>
              <a:rPr lang="zh-TW" altLang="en-US" sz="4400" b="1" dirty="0"/>
              <a:t>尋</a:t>
            </a:r>
            <a:endParaRPr lang="zh-TW" alt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839308" y="2042449"/>
            <a:ext cx="829861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搜尋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6264624" y="1853777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3" name="橢圓 12"/>
          <p:cNvSpPr/>
          <p:nvPr/>
        </p:nvSpPr>
        <p:spPr>
          <a:xfrm>
            <a:off x="6186182" y="1696893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75418" y="292371"/>
            <a:ext cx="3051425" cy="661354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輸入關鍵字可搜尋全文，將列出關鍵字所在的頁面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11043384" y="941019"/>
            <a:ext cx="0" cy="21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6" name="橢圓 15"/>
          <p:cNvSpPr/>
          <p:nvPr/>
        </p:nvSpPr>
        <p:spPr>
          <a:xfrm>
            <a:off x="10972371" y="1165239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2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0800" y="1224000"/>
            <a:ext cx="4057200" cy="54096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1200" y="1224000"/>
            <a:ext cx="4057200" cy="54096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439592" y="209034"/>
            <a:ext cx="5262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/>
              <a:t>有聲書──多媒體播放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861" y="159336"/>
            <a:ext cx="1196336" cy="120263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284324" y="1889016"/>
            <a:ext cx="2504549" cy="540330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開啟本書多媒體列表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6384328" y="1700344"/>
            <a:ext cx="0" cy="180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3" name="橢圓 12"/>
          <p:cNvSpPr/>
          <p:nvPr/>
        </p:nvSpPr>
        <p:spPr>
          <a:xfrm>
            <a:off x="6305886" y="1543460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037852" y="482885"/>
            <a:ext cx="1730548" cy="496968"/>
          </a:xfrm>
          <a:prstGeom prst="rect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播放多媒體</a:t>
            </a:r>
            <a:endParaRPr lang="zh-TW" altLang="zh-TW" b="1" dirty="0">
              <a:latin typeface="+mj-ea"/>
              <a:ea typeface="+mj-ea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10784941" y="967147"/>
            <a:ext cx="0" cy="216000"/>
          </a:xfrm>
          <a:prstGeom prst="lin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16" name="橢圓 15"/>
          <p:cNvSpPr/>
          <p:nvPr/>
        </p:nvSpPr>
        <p:spPr>
          <a:xfrm>
            <a:off x="10713928" y="1191367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1946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dk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70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075" y="2800422"/>
            <a:ext cx="981568" cy="66562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4" y="5888394"/>
            <a:ext cx="2646672" cy="5328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876" b="95925" l="10000" r="94800">
                        <a14:foregroundMark x1="23520" y1="12743" x2="23520" y2="12743"/>
                        <a14:foregroundMark x1="62000" y1="5433" x2="62000" y2="5433"/>
                        <a14:foregroundMark x1="62000" y1="1876" x2="62000" y2="1876"/>
                        <a14:foregroundMark x1="94800" y1="61190" x2="94800" y2="61190"/>
                        <a14:foregroundMark x1="56080" y1="91915" x2="56080" y2="91915"/>
                        <a14:foregroundMark x1="56320" y1="95925" x2="56320" y2="95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50" y="385336"/>
            <a:ext cx="5031534" cy="6223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36" y="956755"/>
            <a:ext cx="5703400" cy="11386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109" y="4381500"/>
            <a:ext cx="1948482" cy="22268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62050" y="4592815"/>
            <a:ext cx="1605471" cy="140322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363" y="954668"/>
            <a:ext cx="769252" cy="97369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04757" y="4180993"/>
            <a:ext cx="3435525" cy="6615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04757" y="3636132"/>
            <a:ext cx="3413340" cy="174324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157511" y="3924731"/>
            <a:ext cx="1356261" cy="145464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085511" y="3172632"/>
            <a:ext cx="705924" cy="89353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831813" y="4446243"/>
            <a:ext cx="1058212" cy="4726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02337" y="2292614"/>
            <a:ext cx="190709" cy="32762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914432" y="2461319"/>
            <a:ext cx="190709" cy="32273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303782" y="1826400"/>
            <a:ext cx="190709" cy="32762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682725" y="2456429"/>
            <a:ext cx="190709" cy="32762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062157" y="2040493"/>
            <a:ext cx="190709" cy="32762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488050" y="1712864"/>
            <a:ext cx="190709" cy="32762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388815" y="2152276"/>
            <a:ext cx="190709" cy="32273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699236" y="1584751"/>
            <a:ext cx="190709" cy="322739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913943" y="1969875"/>
            <a:ext cx="190709" cy="32273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568140" y="5023535"/>
            <a:ext cx="1243046" cy="598029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871448" y="3288741"/>
            <a:ext cx="190709" cy="327629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70210" y="2764453"/>
            <a:ext cx="190709" cy="327629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54966" y="3362007"/>
            <a:ext cx="190709" cy="327629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592531" y="2363497"/>
            <a:ext cx="190709" cy="327629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05435" y="3858254"/>
            <a:ext cx="190709" cy="322739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4719" y="284455"/>
            <a:ext cx="190709" cy="322739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076604" y="2933831"/>
            <a:ext cx="190709" cy="32273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02913" y="3597560"/>
            <a:ext cx="190709" cy="322739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63939" y="640971"/>
            <a:ext cx="190709" cy="322739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322610" y="2916853"/>
            <a:ext cx="190709" cy="327629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81597" y="289488"/>
            <a:ext cx="190709" cy="327629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7097" y="2032174"/>
            <a:ext cx="190709" cy="32762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237494" y="2194832"/>
            <a:ext cx="5588133" cy="954107"/>
          </a:xfrm>
          <a:prstGeom prst="rect">
            <a:avLst/>
          </a:prstGeom>
          <a:solidFill>
            <a:srgbClr val="F19464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b="1" dirty="0" smtClean="0"/>
              <a:t>客服專線：</a:t>
            </a:r>
            <a:r>
              <a:rPr lang="en-US" altLang="zh-TW" sz="2800" b="1" dirty="0" smtClean="0"/>
              <a:t>(02)2395-6966 #2555</a:t>
            </a:r>
          </a:p>
          <a:p>
            <a:r>
              <a:rPr lang="zh-TW" altLang="en-US" sz="2800" b="1" dirty="0"/>
              <a:t>客服</a:t>
            </a:r>
            <a:r>
              <a:rPr lang="zh-TW" altLang="en-US" sz="2800" b="1" dirty="0" smtClean="0"/>
              <a:t>信箱：</a:t>
            </a:r>
            <a:r>
              <a:rPr lang="en-US" altLang="zh-TW" sz="2800" b="1" dirty="0" smtClean="0"/>
              <a:t>service@hyread.com.tw</a:t>
            </a:r>
            <a:endParaRPr lang="zh-TW" alt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13377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0"/>
            <a:ext cx="1955800" cy="6913632"/>
            <a:chOff x="4781550" y="-1228725"/>
            <a:chExt cx="2635251" cy="93154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1550" y="-1228725"/>
              <a:ext cx="2628900" cy="931545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 cstate="print"/>
            <a:srcRect r="42401"/>
            <a:stretch/>
          </p:blipFill>
          <p:spPr>
            <a:xfrm>
              <a:off x="5984875" y="3315937"/>
              <a:ext cx="1431926" cy="3100549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2237419" y="474852"/>
            <a:ext cx="9728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電子書平台-首頁  </a:t>
            </a:r>
            <a:r>
              <a:rPr lang="en-US" altLang="zh-TW" sz="2600" b="1" dirty="0" smtClean="0">
                <a:solidFill>
                  <a:srgbClr val="FF0000"/>
                </a:solidFill>
              </a:rPr>
              <a:t>https://nuu.ebook.hyread.com.tw/</a:t>
            </a:r>
            <a:endParaRPr lang="zh-TW" altLang="en-US" sz="2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8409" y="1702321"/>
            <a:ext cx="9824040" cy="4307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601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3627" y="4199713"/>
            <a:ext cx="6824995" cy="1063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矩形 24"/>
          <p:cNvSpPr/>
          <p:nvPr/>
        </p:nvSpPr>
        <p:spPr>
          <a:xfrm>
            <a:off x="2309408" y="1467293"/>
            <a:ext cx="2689323" cy="361789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TW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6787" y="209034"/>
            <a:ext cx="48718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電子書平台</a:t>
            </a:r>
            <a:r>
              <a:rPr lang="en-US" altLang="zh-TW" sz="4400" b="1" dirty="0" smtClean="0"/>
              <a:t>-</a:t>
            </a:r>
            <a:r>
              <a:rPr lang="zh-TW" altLang="en-US" sz="4400" b="1" dirty="0" smtClean="0"/>
              <a:t>工具列</a:t>
            </a:r>
            <a:endParaRPr lang="zh-TW" altLang="en-US" sz="4400" b="1" dirty="0"/>
          </a:p>
        </p:txBody>
      </p:sp>
      <p:cxnSp>
        <p:nvCxnSpPr>
          <p:cNvPr id="23" name="直線接點 22"/>
          <p:cNvCxnSpPr>
            <a:endCxn id="35" idx="0"/>
          </p:cNvCxnSpPr>
          <p:nvPr/>
        </p:nvCxnSpPr>
        <p:spPr>
          <a:xfrm flipH="1">
            <a:off x="5476140" y="3728153"/>
            <a:ext cx="1662" cy="32038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8683430" y="5625993"/>
            <a:ext cx="2192184" cy="52095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+mj-ea"/>
                <a:ea typeface="+mj-ea"/>
              </a:rPr>
              <a:t>網站內容分類</a:t>
            </a:r>
            <a:r>
              <a:rPr lang="zh-TW" altLang="en-US" b="1" dirty="0">
                <a:latin typeface="+mj-ea"/>
                <a:ea typeface="+mj-ea"/>
              </a:rPr>
              <a:t>列表</a:t>
            </a:r>
          </a:p>
        </p:txBody>
      </p:sp>
      <p:sp>
        <p:nvSpPr>
          <p:cNvPr id="27" name="矩形 26"/>
          <p:cNvSpPr/>
          <p:nvPr/>
        </p:nvSpPr>
        <p:spPr>
          <a:xfrm>
            <a:off x="8281268" y="3140105"/>
            <a:ext cx="2168068" cy="52095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輸入關鍵字查詢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9947978" y="3662942"/>
            <a:ext cx="0" cy="44651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橢圓 28"/>
          <p:cNvSpPr/>
          <p:nvPr/>
        </p:nvSpPr>
        <p:spPr>
          <a:xfrm>
            <a:off x="9865444" y="4074635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/>
          <p:cNvCxnSpPr/>
          <p:nvPr/>
        </p:nvCxnSpPr>
        <p:spPr>
          <a:xfrm>
            <a:off x="9585904" y="5460769"/>
            <a:ext cx="1241" cy="18211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橢圓 30"/>
          <p:cNvSpPr/>
          <p:nvPr/>
        </p:nvSpPr>
        <p:spPr>
          <a:xfrm>
            <a:off x="9507462" y="5303885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直線接點 31"/>
          <p:cNvCxnSpPr/>
          <p:nvPr/>
        </p:nvCxnSpPr>
        <p:spPr>
          <a:xfrm>
            <a:off x="6174143" y="3618525"/>
            <a:ext cx="0" cy="55350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橢圓 32"/>
          <p:cNvSpPr/>
          <p:nvPr/>
        </p:nvSpPr>
        <p:spPr>
          <a:xfrm>
            <a:off x="6095701" y="4051152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/>
          <p:cNvCxnSpPr/>
          <p:nvPr/>
        </p:nvCxnSpPr>
        <p:spPr>
          <a:xfrm>
            <a:off x="5017290" y="3749419"/>
            <a:ext cx="475135" cy="41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橢圓 34"/>
          <p:cNvSpPr/>
          <p:nvPr/>
        </p:nvSpPr>
        <p:spPr>
          <a:xfrm>
            <a:off x="5397698" y="4048535"/>
            <a:ext cx="156884" cy="15688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5978327" y="3097574"/>
            <a:ext cx="1789856" cy="520951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+mj-ea"/>
                <a:ea typeface="+mj-ea"/>
              </a:rPr>
              <a:t>下載閱讀軟體</a:t>
            </a:r>
          </a:p>
        </p:txBody>
      </p:sp>
      <p:sp>
        <p:nvSpPr>
          <p:cNvPr id="40" name="矩形 39"/>
          <p:cNvSpPr/>
          <p:nvPr/>
        </p:nvSpPr>
        <p:spPr>
          <a:xfrm>
            <a:off x="7113181" y="4582633"/>
            <a:ext cx="4805917" cy="6804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TW" b="1" dirty="0">
              <a:latin typeface="+mj-ea"/>
              <a:ea typeface="+mj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223" y="1549475"/>
            <a:ext cx="2460273" cy="34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386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4735" y="1077459"/>
            <a:ext cx="9134032" cy="352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226787" y="209034"/>
            <a:ext cx="9275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F19464"/>
                </a:solidFill>
              </a:rPr>
              <a:t>電子書</a:t>
            </a:r>
            <a:r>
              <a:rPr lang="en-US" altLang="zh-TW" sz="4400" b="1" dirty="0" smtClean="0">
                <a:solidFill>
                  <a:srgbClr val="F19464"/>
                </a:solidFill>
              </a:rPr>
              <a:t>/</a:t>
            </a:r>
            <a:r>
              <a:rPr lang="zh-TW" altLang="en-US" sz="4400" b="1" dirty="0" smtClean="0">
                <a:solidFill>
                  <a:srgbClr val="F19464"/>
                </a:solidFill>
              </a:rPr>
              <a:t>雜誌   </a:t>
            </a:r>
            <a:r>
              <a:rPr lang="zh-TW" altLang="en-US" sz="4400" b="1" dirty="0" smtClean="0"/>
              <a:t>滿滿數位內容大平台！</a:t>
            </a:r>
            <a:endParaRPr lang="zh-TW" altLang="en-US" sz="4400" b="1" dirty="0"/>
          </a:p>
        </p:txBody>
      </p:sp>
      <p:sp>
        <p:nvSpPr>
          <p:cNvPr id="8" name="矩形 7"/>
          <p:cNvSpPr/>
          <p:nvPr/>
        </p:nvSpPr>
        <p:spPr>
          <a:xfrm>
            <a:off x="7506586" y="1073889"/>
            <a:ext cx="659218" cy="41467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8786" y="2721935"/>
            <a:ext cx="7968445" cy="3706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9112103" y="2736114"/>
            <a:ext cx="595423" cy="3579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748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1950" y="1084521"/>
            <a:ext cx="9595250" cy="41188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2070100" y="263525"/>
            <a:ext cx="8089900" cy="8921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rgbClr val="F19464"/>
                </a:solidFill>
              </a:rPr>
              <a:t>作家專欄 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知名作家每月文章連載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77917" y="1137682"/>
            <a:ext cx="754911" cy="41467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340" y="3101482"/>
            <a:ext cx="5886893" cy="339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103" y="1168457"/>
            <a:ext cx="9516140" cy="2773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0196621" y="1201479"/>
            <a:ext cx="754911" cy="4040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75368" y="2232836"/>
            <a:ext cx="3019646" cy="16799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095500" y="215534"/>
            <a:ext cx="8801100" cy="7060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rgbClr val="F19464"/>
                </a:solidFill>
              </a:rPr>
              <a:t>主題特展 </a:t>
            </a:r>
            <a:r>
              <a:rPr lang="zh-TW" altLang="en-US" sz="4000" b="1" dirty="0" smtClean="0">
                <a:latin typeface="+mj-lt"/>
                <a:ea typeface="+mj-ea"/>
                <a:cs typeface="+mj-cs"/>
              </a:rPr>
              <a:t>最新活動專區</a:t>
            </a:r>
            <a:endParaRPr lang="zh-TW" altLang="en-US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695" y="1988288"/>
            <a:ext cx="6596322" cy="429378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3">
      <a:majorFont>
        <a:latin typeface="Calibri Light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3869</TotalTime>
  <Words>557</Words>
  <Application>Microsoft Office PowerPoint</Application>
  <PresentationFormat>自訂</PresentationFormat>
  <Paragraphs>118</Paragraphs>
  <Slides>42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S00A1043</dc:creator>
  <cp:lastModifiedBy>Annie</cp:lastModifiedBy>
  <cp:revision>277</cp:revision>
  <dcterms:created xsi:type="dcterms:W3CDTF">2017-02-21T02:19:38Z</dcterms:created>
  <dcterms:modified xsi:type="dcterms:W3CDTF">2021-08-26T03:23:55Z</dcterms:modified>
</cp:coreProperties>
</file>